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4"/>
  </p:sldMasterIdLst>
  <p:notesMasterIdLst>
    <p:notesMasterId r:id="rId28"/>
  </p:notesMasterIdLst>
  <p:handoutMasterIdLst>
    <p:handoutMasterId r:id="rId29"/>
  </p:handoutMasterIdLst>
  <p:sldIdLst>
    <p:sldId id="260" r:id="rId5"/>
    <p:sldId id="308" r:id="rId6"/>
    <p:sldId id="262" r:id="rId7"/>
    <p:sldId id="264" r:id="rId8"/>
    <p:sldId id="263" r:id="rId9"/>
    <p:sldId id="283" r:id="rId10"/>
    <p:sldId id="265" r:id="rId11"/>
    <p:sldId id="284" r:id="rId12"/>
    <p:sldId id="303" r:id="rId13"/>
    <p:sldId id="286" r:id="rId14"/>
    <p:sldId id="298" r:id="rId15"/>
    <p:sldId id="287" r:id="rId16"/>
    <p:sldId id="304" r:id="rId17"/>
    <p:sldId id="288" r:id="rId18"/>
    <p:sldId id="297" r:id="rId19"/>
    <p:sldId id="269" r:id="rId20"/>
    <p:sldId id="270" r:id="rId21"/>
    <p:sldId id="305" r:id="rId22"/>
    <p:sldId id="289" r:id="rId23"/>
    <p:sldId id="299" r:id="rId24"/>
    <p:sldId id="300" r:id="rId25"/>
    <p:sldId id="271" r:id="rId26"/>
    <p:sldId id="306" r:id="rId2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D4D4"/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69" autoAdjust="0"/>
    <p:restoredTop sz="87701" autoAdjust="0"/>
  </p:normalViewPr>
  <p:slideViewPr>
    <p:cSldViewPr>
      <p:cViewPr varScale="1">
        <p:scale>
          <a:sx n="106" d="100"/>
          <a:sy n="106" d="100"/>
        </p:scale>
        <p:origin x="-2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68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57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AT" sz="1000" smtClean="0">
                <a:latin typeface="Arial" panose="020B0604020202020204" pitchFamily="34" charset="0"/>
                <a:cs typeface="Arial" panose="020B0604020202020204" pitchFamily="34" charset="0"/>
              </a:rPr>
              <a:t>PH Wien</a:t>
            </a:r>
            <a:endParaRPr lang="de-AT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4290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C91D6-0800-4707-9D03-19B80D4F8E84}" type="datetime1">
              <a:rPr lang="de-AT" sz="1000" smtClean="0">
                <a:latin typeface="Arial" panose="020B0604020202020204" pitchFamily="34" charset="0"/>
                <a:cs typeface="Arial" panose="020B0604020202020204" pitchFamily="34" charset="0"/>
              </a:rPr>
              <a:t>19.01.19</a:t>
            </a:fld>
            <a:endParaRPr lang="de-AT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57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AT" sz="1000" smtClean="0">
                <a:latin typeface="Arial" panose="020B0604020202020204" pitchFamily="34" charset="0"/>
                <a:cs typeface="Arial" panose="020B0604020202020204" pitchFamily="34" charset="0"/>
              </a:rPr>
              <a:t>Geschäftsstelle | Autor/in</a:t>
            </a:r>
            <a:endParaRPr lang="de-AT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4290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3A33B-FB15-4AD6-A627-13EC8F26C820}" type="slidenum">
              <a:rPr lang="de-AT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de-AT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51779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57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AT" smtClean="0"/>
              <a:t>PH Wien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4290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40155CE8-DA4C-45B7-8643-A5AACC1F1F2C}" type="datetime1">
              <a:rPr lang="de-AT" smtClean="0"/>
              <a:t>19.01.19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57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de-AT" smtClean="0"/>
              <a:t>Geschäftsstelle | Autor/in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4290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0B89877C-8440-429A-8EDE-F5647084896D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0441730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9899" y="2132856"/>
            <a:ext cx="7444662" cy="1470025"/>
          </a:xfrm>
        </p:spPr>
        <p:txBody>
          <a:bodyPr/>
          <a:lstStyle/>
          <a:p>
            <a:r>
              <a:rPr lang="de-AT" smtClean="0"/>
              <a:t>Click to edit Master title style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19899" y="4005064"/>
            <a:ext cx="7444662" cy="13681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Click to edit Master subtitle style</a:t>
            </a:r>
            <a:endParaRPr lang="de-AT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1" y="188640"/>
            <a:ext cx="1068198" cy="11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16824" cy="1143000"/>
          </a:xfrm>
        </p:spPr>
        <p:txBody>
          <a:bodyPr/>
          <a:lstStyle/>
          <a:p>
            <a:r>
              <a:rPr lang="de-AT" smtClean="0"/>
              <a:t>Click to edit Master title style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19672" y="1600200"/>
            <a:ext cx="7524328" cy="5257800"/>
          </a:xfrm>
        </p:spPr>
        <p:txBody>
          <a:bodyPr/>
          <a:lstStyle/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1" y="188640"/>
            <a:ext cx="1068198" cy="1108424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1331640" y="0"/>
            <a:ext cx="288032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370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1700" y="1412776"/>
            <a:ext cx="1078179" cy="5256584"/>
          </a:xfrm>
        </p:spPr>
        <p:txBody>
          <a:bodyPr vert="vert270">
            <a:normAutofit/>
          </a:bodyPr>
          <a:lstStyle>
            <a:lvl1pPr>
              <a:defRPr sz="3600" b="1"/>
            </a:lvl1pPr>
          </a:lstStyle>
          <a:p>
            <a:r>
              <a:rPr lang="de-DE" dirty="0" smtClean="0"/>
              <a:t>Überschrift eingeben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336972" y="0"/>
            <a:ext cx="781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dirty="0" smtClean="0"/>
              <a:t>Objekt (Bild, Tabelle, Diagramm usw.) hinzufügen [Größe der eingefügten Bilder siehe …]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1" y="188640"/>
            <a:ext cx="1068198" cy="11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7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732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662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73614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5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5113" indent="-265113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2925" indent="-277813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265113" algn="l" defTabSz="914400" rtl="0" eaLnBrk="1" latinLnBrk="0" hangingPunct="1">
        <a:spcBef>
          <a:spcPct val="20000"/>
        </a:spcBef>
        <a:buClr>
          <a:schemeClr val="accent5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9.wav"/><Relationship Id="rId2" Type="http://schemas.openxmlformats.org/officeDocument/2006/relationships/audio" Target="../media/media9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5" Type="http://schemas.openxmlformats.org/officeDocument/2006/relationships/image" Target="../media/image3.png"/><Relationship Id="rId1" Type="http://schemas.microsoft.com/office/2007/relationships/media" Target="../media/media10.wav"/><Relationship Id="rId2" Type="http://schemas.openxmlformats.org/officeDocument/2006/relationships/audio" Target="../media/media10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1.wav"/><Relationship Id="rId2" Type="http://schemas.openxmlformats.org/officeDocument/2006/relationships/audio" Target="../media/media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5" Type="http://schemas.openxmlformats.org/officeDocument/2006/relationships/image" Target="../media/image3.png"/><Relationship Id="rId1" Type="http://schemas.microsoft.com/office/2007/relationships/media" Target="../media/media12.wav"/><Relationship Id="rId2" Type="http://schemas.openxmlformats.org/officeDocument/2006/relationships/audio" Target="../media/media1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3.wav"/><Relationship Id="rId2" Type="http://schemas.openxmlformats.org/officeDocument/2006/relationships/audio" Target="../media/media1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5" Type="http://schemas.openxmlformats.org/officeDocument/2006/relationships/image" Target="../media/image3.png"/><Relationship Id="rId1" Type="http://schemas.microsoft.com/office/2007/relationships/media" Target="../media/media14.wav"/><Relationship Id="rId2" Type="http://schemas.openxmlformats.org/officeDocument/2006/relationships/audio" Target="../media/media1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5" Type="http://schemas.openxmlformats.org/officeDocument/2006/relationships/image" Target="../media/image3.png"/><Relationship Id="rId1" Type="http://schemas.microsoft.com/office/2007/relationships/media" Target="../media/media15.wav"/><Relationship Id="rId2" Type="http://schemas.openxmlformats.org/officeDocument/2006/relationships/audio" Target="../media/media1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5" Type="http://schemas.openxmlformats.org/officeDocument/2006/relationships/image" Target="../media/image3.png"/><Relationship Id="rId1" Type="http://schemas.microsoft.com/office/2007/relationships/media" Target="../media/media16.wav"/><Relationship Id="rId2" Type="http://schemas.openxmlformats.org/officeDocument/2006/relationships/audio" Target="../media/media16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5" Type="http://schemas.openxmlformats.org/officeDocument/2006/relationships/image" Target="../media/image3.png"/><Relationship Id="rId1" Type="http://schemas.microsoft.com/office/2007/relationships/media" Target="../media/media17.wav"/><Relationship Id="rId2" Type="http://schemas.openxmlformats.org/officeDocument/2006/relationships/audio" Target="../media/media17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8.wav"/><Relationship Id="rId2" Type="http://schemas.openxmlformats.org/officeDocument/2006/relationships/audio" Target="../media/media18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5" Type="http://schemas.openxmlformats.org/officeDocument/2006/relationships/image" Target="../media/image3.png"/><Relationship Id="rId1" Type="http://schemas.microsoft.com/office/2007/relationships/media" Target="../media/media19.wav"/><Relationship Id="rId2" Type="http://schemas.openxmlformats.org/officeDocument/2006/relationships/audio" Target="../media/media19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20.wav"/><Relationship Id="rId2" Type="http://schemas.openxmlformats.org/officeDocument/2006/relationships/audio" Target="../media/media20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jpeg"/><Relationship Id="rId5" Type="http://schemas.openxmlformats.org/officeDocument/2006/relationships/image" Target="../media/image3.png"/><Relationship Id="rId1" Type="http://schemas.microsoft.com/office/2007/relationships/media" Target="../media/media21.wav"/><Relationship Id="rId2" Type="http://schemas.openxmlformats.org/officeDocument/2006/relationships/audio" Target="../media/media2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5" Type="http://schemas.openxmlformats.org/officeDocument/2006/relationships/image" Target="../media/image3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5" Type="http://schemas.openxmlformats.org/officeDocument/2006/relationships/image" Target="../media/image3.png"/><Relationship Id="rId1" Type="http://schemas.microsoft.com/office/2007/relationships/media" Target="../media/media4.wav"/><Relationship Id="rId2" Type="http://schemas.openxmlformats.org/officeDocument/2006/relationships/audio" Target="../media/media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5.wav"/><Relationship Id="rId2" Type="http://schemas.openxmlformats.org/officeDocument/2006/relationships/audio" Target="../media/media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5" Type="http://schemas.openxmlformats.org/officeDocument/2006/relationships/image" Target="../media/image3.png"/><Relationship Id="rId1" Type="http://schemas.microsoft.com/office/2007/relationships/media" Target="../media/media6.wav"/><Relationship Id="rId2" Type="http://schemas.openxmlformats.org/officeDocument/2006/relationships/audio" Target="../media/media6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7.wav"/><Relationship Id="rId2" Type="http://schemas.openxmlformats.org/officeDocument/2006/relationships/audio" Target="../media/media7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5" Type="http://schemas.openxmlformats.org/officeDocument/2006/relationships/image" Target="../media/image3.png"/><Relationship Id="rId1" Type="http://schemas.microsoft.com/office/2007/relationships/media" Target="../media/media8.wav"/><Relationship Id="rId2" Type="http://schemas.openxmlformats.org/officeDocument/2006/relationships/audio" Target="../media/media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340768"/>
            <a:ext cx="7772400" cy="4842756"/>
          </a:xfrm>
        </p:spPr>
        <p:txBody>
          <a:bodyPr>
            <a:normAutofit fontScale="9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Abschlussfeier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mit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err="1" smtClean="0">
                <a:solidFill>
                  <a:srgbClr val="FF0000"/>
                </a:solidFill>
              </a:rPr>
              <a:t>Verleihung</a:t>
            </a:r>
            <a:r>
              <a:rPr lang="en-GB" b="1" dirty="0" smtClean="0">
                <a:solidFill>
                  <a:srgbClr val="FF0000"/>
                </a:solidFill>
              </a:rPr>
              <a:t> des </a:t>
            </a:r>
            <a:r>
              <a:rPr lang="en-GB" b="1" dirty="0" err="1" smtClean="0">
                <a:solidFill>
                  <a:srgbClr val="FF0000"/>
                </a:solidFill>
              </a:rPr>
              <a:t>Zertifikats</a:t>
            </a:r>
            <a:r>
              <a:rPr lang="en-GB" b="1" i="1" dirty="0" smtClean="0"/>
              <a:t/>
            </a:r>
            <a:br>
              <a:rPr lang="en-GB" b="1" i="1" dirty="0" smtClean="0"/>
            </a:br>
            <a:r>
              <a:rPr lang="en-GB" b="1" i="1" dirty="0" err="1" smtClean="0"/>
              <a:t>Muttersprachlicher</a:t>
            </a:r>
            <a:r>
              <a:rPr lang="en-GB" b="1" i="1" dirty="0" smtClean="0"/>
              <a:t> </a:t>
            </a:r>
            <a:r>
              <a:rPr lang="en-GB" b="1" i="1" dirty="0" err="1"/>
              <a:t>Unterricht</a:t>
            </a:r>
            <a:r>
              <a:rPr lang="en-GB" b="1" i="1" dirty="0"/>
              <a:t>: </a:t>
            </a:r>
            <a:r>
              <a:rPr lang="en-GB" b="1" i="1" dirty="0" err="1"/>
              <a:t>Erstsprachen</a:t>
            </a:r>
            <a:r>
              <a:rPr lang="en-GB" b="1" i="1" dirty="0"/>
              <a:t> </a:t>
            </a:r>
            <a:r>
              <a:rPr lang="en-GB" b="1" i="1" dirty="0" err="1"/>
              <a:t>unterrichten</a:t>
            </a:r>
            <a:r>
              <a:rPr lang="en-GB" b="1" i="1" dirty="0"/>
              <a:t> </a:t>
            </a:r>
            <a:r>
              <a:rPr lang="en-GB" b="1" i="1" dirty="0" err="1"/>
              <a:t>im</a:t>
            </a:r>
            <a:r>
              <a:rPr lang="en-GB" b="1" i="1" dirty="0"/>
              <a:t> </a:t>
            </a:r>
            <a:r>
              <a:rPr lang="en-GB" b="1" i="1" dirty="0" err="1"/>
              <a:t>Kontext</a:t>
            </a:r>
            <a:r>
              <a:rPr lang="en-GB" b="1" i="1" dirty="0"/>
              <a:t> von </a:t>
            </a:r>
            <a:r>
              <a:rPr lang="en-GB" b="1" i="1" dirty="0" smtClean="0"/>
              <a:t>Migration</a:t>
            </a:r>
            <a:r>
              <a:rPr lang="en-GB" b="1" i="1" dirty="0"/>
              <a:t/>
            </a:r>
            <a:br>
              <a:rPr lang="en-GB" b="1" i="1" dirty="0"/>
            </a:br>
            <a:r>
              <a:rPr lang="en-GB" b="1" dirty="0" err="1"/>
              <a:t>Studienkennzahl</a:t>
            </a:r>
            <a:r>
              <a:rPr lang="en-GB" b="1" dirty="0"/>
              <a:t>: 720 696</a:t>
            </a:r>
            <a:br>
              <a:rPr lang="en-GB" b="1" dirty="0"/>
            </a:br>
            <a:r>
              <a:rPr lang="en-GB" b="1" dirty="0" err="1"/>
              <a:t>Lehrgang</a:t>
            </a:r>
            <a:r>
              <a:rPr lang="en-GB" b="1" dirty="0"/>
              <a:t> – 30 ECTS</a:t>
            </a:r>
          </a:p>
        </p:txBody>
      </p:sp>
      <p:pic>
        <p:nvPicPr>
          <p:cNvPr id="4" name="Picture 3" descr="PH_Logo_Schriftzug_IBS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6" y="85777"/>
            <a:ext cx="9066084" cy="1301151"/>
          </a:xfrm>
          <a:prstGeom prst="rect">
            <a:avLst/>
          </a:prstGeom>
        </p:spPr>
      </p:pic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0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897"/>
    </mc:Choice>
    <mc:Fallback xmlns="">
      <p:transition xmlns:p14="http://schemas.microsoft.com/office/powerpoint/2010/main" advTm="1689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Aus</a:t>
            </a:r>
            <a:r>
              <a:rPr lang="en-US" dirty="0" smtClean="0"/>
              <a:t> den Portfolios der </a:t>
            </a:r>
            <a:r>
              <a:rPr lang="en-US" dirty="0" err="1" smtClean="0"/>
              <a:t>Teilnehmer</a:t>
            </a:r>
            <a:r>
              <a:rPr lang="en-US" dirty="0" smtClean="0"/>
              <a:t>*</a:t>
            </a:r>
            <a:r>
              <a:rPr lang="en-US" dirty="0" err="1" smtClean="0"/>
              <a:t>innen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2056794" y="3541574"/>
            <a:ext cx="5373220" cy="1259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1" dirty="0" err="1" smtClean="0"/>
              <a:t>Zitate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Reflexionen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Fotos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vom</a:t>
            </a:r>
            <a:r>
              <a:rPr lang="en-US" sz="2400" b="1" dirty="0" smtClean="0"/>
              <a:t> 4. </a:t>
            </a:r>
            <a:r>
              <a:rPr lang="en-US" sz="2400" b="1" dirty="0" err="1" smtClean="0"/>
              <a:t>bundesweiten</a:t>
            </a:r>
            <a:r>
              <a:rPr lang="en-US" sz="2400" b="1" dirty="0" smtClean="0"/>
              <a:t> </a:t>
            </a:r>
            <a:r>
              <a:rPr lang="en-US" sz="2400" b="1" dirty="0" err="1"/>
              <a:t>Lehrgang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/>
              <a:t>“Die </a:t>
            </a:r>
            <a:r>
              <a:rPr lang="en-US" i="1" dirty="0" err="1"/>
              <a:t>unterschiedlichen</a:t>
            </a:r>
            <a:r>
              <a:rPr lang="en-US" i="1" dirty="0"/>
              <a:t> und </a:t>
            </a:r>
            <a:r>
              <a:rPr lang="en-US" i="1" dirty="0" err="1"/>
              <a:t>instruktiven</a:t>
            </a:r>
            <a:r>
              <a:rPr lang="en-US" i="1" dirty="0"/>
              <a:t> </a:t>
            </a:r>
            <a:r>
              <a:rPr lang="en-US" i="1" dirty="0" err="1"/>
              <a:t>Übungen</a:t>
            </a:r>
            <a:r>
              <a:rPr lang="en-US" i="1" dirty="0"/>
              <a:t> </a:t>
            </a:r>
            <a:r>
              <a:rPr lang="en-US" i="1" dirty="0" err="1"/>
              <a:t>bzw</a:t>
            </a:r>
            <a:r>
              <a:rPr lang="en-US" i="1" dirty="0"/>
              <a:t>. </a:t>
            </a:r>
            <a:r>
              <a:rPr lang="en-US" i="1" dirty="0" err="1"/>
              <a:t>Aktivitäten</a:t>
            </a:r>
            <a:r>
              <a:rPr lang="en-US" i="1" dirty="0"/>
              <a:t> von den </a:t>
            </a:r>
            <a:r>
              <a:rPr lang="en-US" i="1" dirty="0" err="1"/>
              <a:t>vier</a:t>
            </a:r>
            <a:r>
              <a:rPr lang="en-US" i="1" dirty="0"/>
              <a:t> </a:t>
            </a:r>
            <a:r>
              <a:rPr lang="en-US" i="1" dirty="0" err="1"/>
              <a:t>Fertigkeiten</a:t>
            </a:r>
            <a:r>
              <a:rPr lang="en-US" i="1" dirty="0"/>
              <a:t> (</a:t>
            </a:r>
            <a:r>
              <a:rPr lang="en-US" i="1" dirty="0" err="1"/>
              <a:t>Hören</a:t>
            </a:r>
            <a:r>
              <a:rPr lang="en-US" i="1" dirty="0"/>
              <a:t>, </a:t>
            </a:r>
            <a:r>
              <a:rPr lang="en-US" i="1" dirty="0" err="1"/>
              <a:t>Schreiben</a:t>
            </a:r>
            <a:r>
              <a:rPr lang="en-US" i="1" dirty="0"/>
              <a:t>, </a:t>
            </a:r>
            <a:r>
              <a:rPr lang="en-US" i="1" dirty="0" err="1"/>
              <a:t>Sprechen</a:t>
            </a:r>
            <a:r>
              <a:rPr lang="en-US" i="1" dirty="0"/>
              <a:t>, </a:t>
            </a:r>
            <a:r>
              <a:rPr lang="en-US" i="1" dirty="0" err="1"/>
              <a:t>Lesen</a:t>
            </a:r>
            <a:r>
              <a:rPr lang="en-US" i="1" dirty="0"/>
              <a:t>) </a:t>
            </a:r>
            <a:r>
              <a:rPr lang="en-US" i="1" dirty="0" err="1"/>
              <a:t>waren</a:t>
            </a:r>
            <a:r>
              <a:rPr lang="en-US" i="1" dirty="0"/>
              <a:t> </a:t>
            </a:r>
            <a:r>
              <a:rPr lang="en-US" i="1" dirty="0" err="1"/>
              <a:t>sehr</a:t>
            </a:r>
            <a:r>
              <a:rPr lang="en-US" i="1" dirty="0"/>
              <a:t> </a:t>
            </a:r>
            <a:r>
              <a:rPr lang="en-US" i="1" dirty="0" err="1" smtClean="0"/>
              <a:t>praxisbezogen</a:t>
            </a:r>
            <a:r>
              <a:rPr lang="en-US" i="1" dirty="0" smtClean="0"/>
              <a:t>.”</a:t>
            </a:r>
            <a:endParaRPr lang="en-US" i="1" dirty="0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2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394"/>
    </mc:Choice>
    <mc:Fallback xmlns="">
      <p:transition xmlns:p14="http://schemas.microsoft.com/office/powerpoint/2010/main" advTm="1539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Modul</a:t>
            </a:r>
            <a:r>
              <a:rPr lang="en-US" dirty="0" smtClean="0"/>
              <a:t> 5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2056794" y="3541574"/>
            <a:ext cx="5373220" cy="1259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1" dirty="0" err="1" smtClean="0"/>
              <a:t>Zitate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Reflexionen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Fotos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vom</a:t>
            </a:r>
            <a:r>
              <a:rPr lang="en-US" sz="2400" b="1" dirty="0" smtClean="0"/>
              <a:t> 4. </a:t>
            </a:r>
            <a:r>
              <a:rPr lang="en-US" sz="2400" b="1" dirty="0" err="1" smtClean="0"/>
              <a:t>bundesweiten</a:t>
            </a:r>
            <a:r>
              <a:rPr lang="en-US" sz="2400" b="1" dirty="0" smtClean="0"/>
              <a:t> </a:t>
            </a:r>
            <a:r>
              <a:rPr lang="en-US" sz="2400" b="1" dirty="0" err="1"/>
              <a:t>Lehrgang</a:t>
            </a:r>
            <a:endParaRPr lang="en-US" sz="2400" b="1" dirty="0"/>
          </a:p>
        </p:txBody>
      </p:sp>
      <p:pic>
        <p:nvPicPr>
          <p:cNvPr id="4" name="Content Placeholder 3" descr="IMG_1800.jpe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" b="3418"/>
          <a:stretch>
            <a:fillRect/>
          </a:stretch>
        </p:blipFill>
        <p:spPr/>
      </p:pic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4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054"/>
    </mc:Choice>
    <mc:Fallback xmlns="">
      <p:transition xmlns:p14="http://schemas.microsoft.com/office/powerpoint/2010/main" advTm="1105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Aus</a:t>
            </a:r>
            <a:r>
              <a:rPr lang="en-US" dirty="0" smtClean="0"/>
              <a:t> den Portfolios der </a:t>
            </a:r>
            <a:r>
              <a:rPr lang="en-US" dirty="0" err="1" smtClean="0"/>
              <a:t>Teilnehmer</a:t>
            </a:r>
            <a:r>
              <a:rPr lang="en-US" dirty="0" smtClean="0"/>
              <a:t>*</a:t>
            </a:r>
            <a:r>
              <a:rPr lang="en-US" dirty="0" err="1" smtClean="0"/>
              <a:t>innen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2056794" y="3541574"/>
            <a:ext cx="5373220" cy="1259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1" dirty="0" err="1" smtClean="0"/>
              <a:t>Zitate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Reflexionen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Fotos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vom</a:t>
            </a:r>
            <a:r>
              <a:rPr lang="en-US" sz="2400" b="1" dirty="0" smtClean="0"/>
              <a:t> 4. </a:t>
            </a:r>
            <a:r>
              <a:rPr lang="en-US" sz="2400" b="1" dirty="0" err="1" smtClean="0"/>
              <a:t>bundesweiten</a:t>
            </a:r>
            <a:r>
              <a:rPr lang="en-US" sz="2400" b="1" dirty="0" smtClean="0"/>
              <a:t> </a:t>
            </a:r>
            <a:r>
              <a:rPr lang="en-US" sz="2400" b="1" dirty="0" err="1"/>
              <a:t>Lehrgang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/>
              <a:t>“</a:t>
            </a:r>
            <a:r>
              <a:rPr lang="en-US" i="1" dirty="0" err="1"/>
              <a:t>Eine</a:t>
            </a:r>
            <a:r>
              <a:rPr lang="en-US" i="1" dirty="0"/>
              <a:t> </a:t>
            </a:r>
            <a:r>
              <a:rPr lang="en-US" i="1" dirty="0" err="1"/>
              <a:t>wichtige</a:t>
            </a:r>
            <a:r>
              <a:rPr lang="en-US" i="1" dirty="0"/>
              <a:t> </a:t>
            </a:r>
            <a:r>
              <a:rPr lang="en-US" i="1" dirty="0" err="1"/>
              <a:t>Botschaft</a:t>
            </a:r>
            <a:r>
              <a:rPr lang="en-US" i="1" dirty="0"/>
              <a:t> </a:t>
            </a:r>
            <a:r>
              <a:rPr lang="en-US" i="1" dirty="0" err="1"/>
              <a:t>habe</a:t>
            </a:r>
            <a:r>
              <a:rPr lang="en-US" i="1" dirty="0"/>
              <a:t> </a:t>
            </a:r>
            <a:r>
              <a:rPr lang="en-US" i="1" dirty="0" err="1"/>
              <a:t>ich</a:t>
            </a:r>
            <a:r>
              <a:rPr lang="en-US" i="1" dirty="0"/>
              <a:t> </a:t>
            </a:r>
            <a:r>
              <a:rPr lang="en-US" i="1" dirty="0" err="1"/>
              <a:t>mir</a:t>
            </a:r>
            <a:r>
              <a:rPr lang="en-US" i="1" dirty="0"/>
              <a:t> </a:t>
            </a:r>
            <a:r>
              <a:rPr lang="en-US" i="1" dirty="0" err="1"/>
              <a:t>mitgenommen</a:t>
            </a:r>
            <a:r>
              <a:rPr lang="en-US" i="1" dirty="0"/>
              <a:t>: Je </a:t>
            </a:r>
            <a:r>
              <a:rPr lang="en-US" i="1" dirty="0" err="1"/>
              <a:t>mehr</a:t>
            </a:r>
            <a:r>
              <a:rPr lang="en-US" i="1" dirty="0"/>
              <a:t> </a:t>
            </a:r>
            <a:r>
              <a:rPr lang="en-US" i="1" dirty="0" err="1" smtClean="0"/>
              <a:t>Impuls</a:t>
            </a:r>
            <a:r>
              <a:rPr lang="en-US" i="1" dirty="0"/>
              <a:t> </a:t>
            </a:r>
            <a:r>
              <a:rPr lang="en-US" i="1" dirty="0" smtClean="0"/>
              <a:t>und </a:t>
            </a:r>
            <a:r>
              <a:rPr lang="en-US" i="1" dirty="0" err="1" smtClean="0"/>
              <a:t>Ansprache</a:t>
            </a:r>
            <a:r>
              <a:rPr lang="en-US" i="1" dirty="0" smtClean="0"/>
              <a:t> </a:t>
            </a:r>
            <a:r>
              <a:rPr lang="en-US" i="1" dirty="0" err="1" smtClean="0"/>
              <a:t>sowie</a:t>
            </a:r>
            <a:r>
              <a:rPr lang="en-US" i="1" dirty="0" smtClean="0"/>
              <a:t> </a:t>
            </a:r>
            <a:r>
              <a:rPr lang="en-US" i="1" dirty="0" err="1" smtClean="0"/>
              <a:t>direkte</a:t>
            </a:r>
            <a:r>
              <a:rPr lang="en-US" i="1" dirty="0" smtClean="0"/>
              <a:t> </a:t>
            </a:r>
            <a:r>
              <a:rPr lang="en-US" i="1" dirty="0" err="1"/>
              <a:t>sinnliche</a:t>
            </a:r>
            <a:r>
              <a:rPr lang="en-US" i="1" dirty="0"/>
              <a:t> </a:t>
            </a:r>
            <a:r>
              <a:rPr lang="en-US" i="1" dirty="0" err="1"/>
              <a:t>Erfahrungen</a:t>
            </a:r>
            <a:r>
              <a:rPr lang="en-US" i="1" dirty="0"/>
              <a:t> </a:t>
            </a:r>
            <a:r>
              <a:rPr lang="en-US" i="1" dirty="0" err="1"/>
              <a:t>im</a:t>
            </a:r>
            <a:r>
              <a:rPr lang="en-US" i="1" dirty="0"/>
              <a:t> </a:t>
            </a:r>
            <a:r>
              <a:rPr lang="en-US" i="1" dirty="0" err="1"/>
              <a:t>Hier</a:t>
            </a:r>
            <a:r>
              <a:rPr lang="en-US" i="1" dirty="0"/>
              <a:t> und </a:t>
            </a:r>
            <a:r>
              <a:rPr lang="en-US" i="1" dirty="0" err="1"/>
              <a:t>Jetzt</a:t>
            </a:r>
            <a:r>
              <a:rPr lang="en-US" i="1" dirty="0"/>
              <a:t> das Kind </a:t>
            </a:r>
            <a:r>
              <a:rPr lang="en-US" i="1" dirty="0" err="1"/>
              <a:t>bekommt</a:t>
            </a:r>
            <a:r>
              <a:rPr lang="en-US" i="1" dirty="0"/>
              <a:t>, </a:t>
            </a:r>
            <a:r>
              <a:rPr lang="en-US" i="1" dirty="0" err="1"/>
              <a:t>desto</a:t>
            </a:r>
            <a:r>
              <a:rPr lang="en-US" i="1" dirty="0"/>
              <a:t> </a:t>
            </a:r>
            <a:r>
              <a:rPr lang="en-US" i="1" dirty="0" err="1"/>
              <a:t>mehr</a:t>
            </a:r>
            <a:r>
              <a:rPr lang="en-US" i="1" dirty="0"/>
              <a:t> </a:t>
            </a:r>
            <a:r>
              <a:rPr lang="en-US" i="1" dirty="0" err="1" smtClean="0"/>
              <a:t>können</a:t>
            </a:r>
            <a:r>
              <a:rPr lang="en-US" i="1" dirty="0" smtClean="0"/>
              <a:t> </a:t>
            </a:r>
            <a:r>
              <a:rPr lang="en-US" i="1" dirty="0" err="1" smtClean="0"/>
              <a:t>sich</a:t>
            </a:r>
            <a:r>
              <a:rPr lang="en-US" i="1" dirty="0" smtClean="0"/>
              <a:t> </a:t>
            </a:r>
            <a:r>
              <a:rPr lang="en-US" i="1" dirty="0"/>
              <a:t>seine </a:t>
            </a:r>
            <a:r>
              <a:rPr lang="en-US" i="1" dirty="0" err="1" smtClean="0"/>
              <a:t>Sprachen</a:t>
            </a:r>
            <a:r>
              <a:rPr lang="en-US" i="1" dirty="0" smtClean="0"/>
              <a:t> </a:t>
            </a:r>
            <a:r>
              <a:rPr lang="en-US" i="1" dirty="0" err="1" smtClean="0"/>
              <a:t>entwickeln</a:t>
            </a:r>
            <a:r>
              <a:rPr lang="en-US" i="1" dirty="0" smtClean="0"/>
              <a:t>.”</a:t>
            </a:r>
            <a:endParaRPr lang="en-US" i="1" dirty="0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2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430"/>
    </mc:Choice>
    <mc:Fallback xmlns="">
      <p:transition xmlns:p14="http://schemas.microsoft.com/office/powerpoint/2010/main" advTm="1643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2056794" y="3541574"/>
            <a:ext cx="5373220" cy="1259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1" dirty="0" err="1" smtClean="0"/>
              <a:t>Zitate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Reflexionen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Fotos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vom</a:t>
            </a:r>
            <a:r>
              <a:rPr lang="en-US" sz="2400" b="1" dirty="0" smtClean="0"/>
              <a:t> 4. </a:t>
            </a:r>
            <a:r>
              <a:rPr lang="en-US" sz="2400" b="1" dirty="0" err="1" smtClean="0"/>
              <a:t>bundesweiten</a:t>
            </a:r>
            <a:r>
              <a:rPr lang="en-US" sz="2400" b="1" dirty="0" smtClean="0"/>
              <a:t> </a:t>
            </a:r>
            <a:r>
              <a:rPr lang="en-US" sz="2400" b="1" dirty="0" err="1"/>
              <a:t>Lehrgang</a:t>
            </a:r>
            <a:endParaRPr lang="en-US" sz="2400" b="1" dirty="0"/>
          </a:p>
        </p:txBody>
      </p:sp>
      <p:pic>
        <p:nvPicPr>
          <p:cNvPr id="4" name="Content Placeholder 3" descr="IMG_1801.jpe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" b="3418"/>
          <a:stretch>
            <a:fillRect/>
          </a:stretch>
        </p:blipFill>
        <p:spPr/>
      </p:pic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3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172"/>
    </mc:Choice>
    <mc:Fallback xmlns="">
      <p:transition xmlns:p14="http://schemas.microsoft.com/office/powerpoint/2010/main" advTm="1217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Aus</a:t>
            </a:r>
            <a:r>
              <a:rPr lang="en-US" dirty="0" smtClean="0"/>
              <a:t> den Portfolios der </a:t>
            </a:r>
            <a:r>
              <a:rPr lang="en-US" dirty="0" err="1" smtClean="0"/>
              <a:t>Teilnehmer</a:t>
            </a:r>
            <a:r>
              <a:rPr lang="en-US" dirty="0" smtClean="0"/>
              <a:t>*</a:t>
            </a:r>
            <a:r>
              <a:rPr lang="en-US" dirty="0" err="1" smtClean="0"/>
              <a:t>innen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2056794" y="3541574"/>
            <a:ext cx="5373220" cy="1259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1" dirty="0" err="1" smtClean="0"/>
              <a:t>Zitate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Reflexionen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Fotos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vom</a:t>
            </a:r>
            <a:r>
              <a:rPr lang="en-US" sz="2400" b="1" dirty="0" smtClean="0"/>
              <a:t> 4. </a:t>
            </a:r>
            <a:r>
              <a:rPr lang="en-US" sz="2400" b="1" dirty="0" err="1" smtClean="0"/>
              <a:t>bundesweiten</a:t>
            </a:r>
            <a:r>
              <a:rPr lang="en-US" sz="2400" b="1" dirty="0" smtClean="0"/>
              <a:t> </a:t>
            </a:r>
            <a:r>
              <a:rPr lang="en-US" sz="2400" b="1" dirty="0" err="1"/>
              <a:t>Lehrgang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/>
              <a:t>“</a:t>
            </a:r>
            <a:r>
              <a:rPr lang="en-US" i="1" dirty="0" err="1"/>
              <a:t>Spiele</a:t>
            </a:r>
            <a:r>
              <a:rPr lang="en-US" i="1" dirty="0"/>
              <a:t>, </a:t>
            </a:r>
            <a:r>
              <a:rPr lang="en-US" i="1" dirty="0" err="1"/>
              <a:t>Musik</a:t>
            </a:r>
            <a:r>
              <a:rPr lang="en-US" i="1" dirty="0"/>
              <a:t> und </a:t>
            </a:r>
            <a:r>
              <a:rPr lang="en-US" i="1" dirty="0" err="1"/>
              <a:t>Körpersprache</a:t>
            </a:r>
            <a:r>
              <a:rPr lang="en-US" i="1" dirty="0"/>
              <a:t> </a:t>
            </a:r>
            <a:r>
              <a:rPr lang="en-US" i="1" dirty="0" err="1"/>
              <a:t>für</a:t>
            </a:r>
            <a:r>
              <a:rPr lang="en-US" i="1" dirty="0"/>
              <a:t> den </a:t>
            </a:r>
            <a:r>
              <a:rPr lang="en-US" i="1" dirty="0" err="1"/>
              <a:t>Unterrichts</a:t>
            </a:r>
            <a:r>
              <a:rPr lang="en-US" i="1" dirty="0"/>
              <a:t> </a:t>
            </a:r>
            <a:r>
              <a:rPr lang="en-US" i="1" dirty="0" err="1"/>
              <a:t>haben</a:t>
            </a:r>
            <a:r>
              <a:rPr lang="en-US" i="1" dirty="0"/>
              <a:t> </a:t>
            </a:r>
            <a:r>
              <a:rPr lang="en-US" i="1" dirty="0" err="1"/>
              <a:t>gezeigt</a:t>
            </a:r>
            <a:r>
              <a:rPr lang="en-US" i="1" dirty="0"/>
              <a:t>, </a:t>
            </a:r>
            <a:r>
              <a:rPr lang="en-US" i="1" dirty="0" err="1"/>
              <a:t>wie</a:t>
            </a:r>
            <a:r>
              <a:rPr lang="en-US" i="1" dirty="0"/>
              <a:t> </a:t>
            </a:r>
            <a:r>
              <a:rPr lang="en-US" i="1" dirty="0" err="1"/>
              <a:t>Aktivitäten</a:t>
            </a:r>
            <a:r>
              <a:rPr lang="en-US" i="1" dirty="0"/>
              <a:t> </a:t>
            </a:r>
            <a:r>
              <a:rPr lang="en-US" i="1" dirty="0" err="1"/>
              <a:t>wirksam</a:t>
            </a:r>
            <a:r>
              <a:rPr lang="en-US" i="1" dirty="0"/>
              <a:t> </a:t>
            </a:r>
            <a:r>
              <a:rPr lang="en-US" i="1" dirty="0" err="1"/>
              <a:t>gemacht</a:t>
            </a:r>
            <a:r>
              <a:rPr lang="en-US" i="1" dirty="0"/>
              <a:t> </a:t>
            </a:r>
            <a:r>
              <a:rPr lang="en-US" i="1" dirty="0" err="1"/>
              <a:t>werden</a:t>
            </a:r>
            <a:r>
              <a:rPr lang="en-US" i="1" dirty="0"/>
              <a:t> </a:t>
            </a:r>
            <a:r>
              <a:rPr lang="en-US" i="1" dirty="0" err="1"/>
              <a:t>können</a:t>
            </a:r>
            <a:r>
              <a:rPr lang="en-US" i="1" dirty="0"/>
              <a:t>. So </a:t>
            </a:r>
            <a:r>
              <a:rPr lang="en-US" i="1" dirty="0" err="1"/>
              <a:t>werden</a:t>
            </a:r>
            <a:r>
              <a:rPr lang="en-US" i="1" dirty="0"/>
              <a:t> </a:t>
            </a:r>
            <a:r>
              <a:rPr lang="en-US" i="1" dirty="0" err="1"/>
              <a:t>sinnstiftende</a:t>
            </a:r>
            <a:r>
              <a:rPr lang="en-US" i="1" dirty="0"/>
              <a:t> </a:t>
            </a:r>
            <a:r>
              <a:rPr lang="en-US" i="1" dirty="0" err="1"/>
              <a:t>Aktivitäten</a:t>
            </a:r>
            <a:r>
              <a:rPr lang="en-US" i="1" dirty="0"/>
              <a:t> </a:t>
            </a:r>
            <a:r>
              <a:rPr lang="en-US" i="1" smtClean="0"/>
              <a:t>spannend</a:t>
            </a:r>
            <a:r>
              <a:rPr lang="en-US" i="1" dirty="0" smtClean="0"/>
              <a:t> </a:t>
            </a:r>
            <a:r>
              <a:rPr lang="en-US" i="1" dirty="0"/>
              <a:t>und </a:t>
            </a:r>
            <a:r>
              <a:rPr lang="en-US" i="1" dirty="0" err="1" smtClean="0"/>
              <a:t>für</a:t>
            </a:r>
            <a:r>
              <a:rPr lang="en-US" i="1" dirty="0" smtClean="0"/>
              <a:t> die Kinder </a:t>
            </a:r>
            <a:r>
              <a:rPr lang="en-US" i="1" dirty="0" err="1" smtClean="0"/>
              <a:t>erfahrbar</a:t>
            </a:r>
            <a:r>
              <a:rPr lang="en-US" i="1" dirty="0" smtClean="0"/>
              <a:t>. Der </a:t>
            </a:r>
            <a:r>
              <a:rPr lang="en-US" i="1" dirty="0" err="1"/>
              <a:t>Besuch</a:t>
            </a:r>
            <a:r>
              <a:rPr lang="en-US" i="1" dirty="0"/>
              <a:t> in der </a:t>
            </a:r>
            <a:r>
              <a:rPr lang="en-US" i="1" dirty="0" err="1"/>
              <a:t>Bibliothek</a:t>
            </a:r>
            <a:r>
              <a:rPr lang="en-US" i="1" dirty="0"/>
              <a:t> war </a:t>
            </a:r>
            <a:r>
              <a:rPr lang="en-US" i="1" dirty="0" err="1"/>
              <a:t>auch</a:t>
            </a:r>
            <a:r>
              <a:rPr lang="en-US" i="1" dirty="0"/>
              <a:t> </a:t>
            </a:r>
            <a:r>
              <a:rPr lang="en-US" i="1" dirty="0" err="1"/>
              <a:t>sehr</a:t>
            </a:r>
            <a:r>
              <a:rPr lang="en-US" i="1" dirty="0"/>
              <a:t> </a:t>
            </a:r>
            <a:r>
              <a:rPr lang="en-US" i="1" dirty="0" err="1"/>
              <a:t>angenehm</a:t>
            </a:r>
            <a:r>
              <a:rPr lang="en-US" i="1" dirty="0"/>
              <a:t> und </a:t>
            </a:r>
            <a:r>
              <a:rPr lang="en-US" i="1" dirty="0" err="1" smtClean="0"/>
              <a:t>lehrreich</a:t>
            </a:r>
            <a:r>
              <a:rPr lang="en-US" i="1" dirty="0" smtClean="0"/>
              <a:t>.”</a:t>
            </a:r>
            <a:endParaRPr lang="en-US" i="1" dirty="0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2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667"/>
    </mc:Choice>
    <mc:Fallback xmlns="">
      <p:transition xmlns:p14="http://schemas.microsoft.com/office/powerpoint/2010/main" advTm="1766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Modul</a:t>
            </a:r>
            <a:r>
              <a:rPr lang="en-US" dirty="0" smtClean="0"/>
              <a:t> 5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2056794" y="3541574"/>
            <a:ext cx="5373220" cy="1259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1" dirty="0" err="1" smtClean="0"/>
              <a:t>Zitate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Reflexionen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Fotos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vom</a:t>
            </a:r>
            <a:r>
              <a:rPr lang="en-US" sz="2400" b="1" dirty="0" smtClean="0"/>
              <a:t> 4. </a:t>
            </a:r>
            <a:r>
              <a:rPr lang="en-US" sz="2400" b="1" dirty="0" err="1" smtClean="0"/>
              <a:t>bundesweiten</a:t>
            </a:r>
            <a:r>
              <a:rPr lang="en-US" sz="2400" b="1" dirty="0" smtClean="0"/>
              <a:t> </a:t>
            </a:r>
            <a:r>
              <a:rPr lang="en-US" sz="2400" b="1" dirty="0" err="1"/>
              <a:t>Lehrgang</a:t>
            </a:r>
            <a:endParaRPr lang="en-US" sz="2400" b="1" dirty="0"/>
          </a:p>
        </p:txBody>
      </p:sp>
      <p:pic>
        <p:nvPicPr>
          <p:cNvPr id="4" name="Content Placeholder 3" descr="IMG_1818.jpe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" b="3418"/>
          <a:stretch>
            <a:fillRect/>
          </a:stretch>
        </p:blipFill>
        <p:spPr/>
      </p:pic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1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514"/>
    </mc:Choice>
    <mc:Fallback xmlns="">
      <p:transition xmlns:p14="http://schemas.microsoft.com/office/powerpoint/2010/main" advTm="1051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Stadtbibliothek</a:t>
            </a:r>
            <a:r>
              <a:rPr lang="en-US" dirty="0" smtClean="0"/>
              <a:t> Wien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2056794" y="3541574"/>
            <a:ext cx="5373220" cy="1259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1" dirty="0" err="1" smtClean="0"/>
              <a:t>Zitate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Reflexionen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Fotos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vom</a:t>
            </a:r>
            <a:r>
              <a:rPr lang="en-US" sz="2400" b="1" dirty="0" smtClean="0"/>
              <a:t> 4. </a:t>
            </a:r>
            <a:r>
              <a:rPr lang="en-US" sz="2400" b="1" dirty="0" err="1" smtClean="0"/>
              <a:t>bundesweiten</a:t>
            </a:r>
            <a:r>
              <a:rPr lang="en-US" sz="2400" b="1" dirty="0" smtClean="0"/>
              <a:t> </a:t>
            </a:r>
            <a:r>
              <a:rPr lang="en-US" sz="2400" b="1" dirty="0" err="1"/>
              <a:t>Lehrgang</a:t>
            </a:r>
            <a:endParaRPr lang="en-US" sz="2400" b="1" dirty="0"/>
          </a:p>
        </p:txBody>
      </p:sp>
      <p:pic>
        <p:nvPicPr>
          <p:cNvPr id="4" name="Content Placeholder 3" descr="IMG_1824.jpe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" b="3418"/>
          <a:stretch>
            <a:fillRect/>
          </a:stretch>
        </p:blipFill>
        <p:spPr/>
      </p:pic>
      <p:pic>
        <p:nvPicPr>
          <p:cNvPr id="6" name="Soun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179"/>
    </mc:Choice>
    <mc:Fallback xmlns="">
      <p:transition xmlns:p14="http://schemas.microsoft.com/office/powerpoint/2010/main" advTm="1117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Sprachenporträts</a:t>
            </a:r>
            <a:r>
              <a:rPr lang="en-US" dirty="0" smtClean="0"/>
              <a:t> in der </a:t>
            </a:r>
            <a:r>
              <a:rPr lang="en-US" dirty="0" err="1" smtClean="0"/>
              <a:t>Stadtbibliothek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2056794" y="3541574"/>
            <a:ext cx="5373220" cy="1259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1" dirty="0" err="1" smtClean="0"/>
              <a:t>Zitate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Reflexionen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Fotos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vom</a:t>
            </a:r>
            <a:r>
              <a:rPr lang="en-US" sz="2400" b="1" dirty="0" smtClean="0"/>
              <a:t> 4. </a:t>
            </a:r>
            <a:r>
              <a:rPr lang="en-US" sz="2400" b="1" dirty="0" err="1" smtClean="0"/>
              <a:t>bundesweiten</a:t>
            </a:r>
            <a:r>
              <a:rPr lang="en-US" sz="2400" b="1" dirty="0" smtClean="0"/>
              <a:t> </a:t>
            </a:r>
            <a:r>
              <a:rPr lang="en-US" sz="2400" b="1" dirty="0" err="1"/>
              <a:t>Lehrgang</a:t>
            </a:r>
            <a:endParaRPr lang="en-US" sz="2400" b="1" dirty="0"/>
          </a:p>
        </p:txBody>
      </p:sp>
      <p:pic>
        <p:nvPicPr>
          <p:cNvPr id="4" name="Content Placeholder 3" descr="IMG_1820.jpe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" b="3418"/>
          <a:stretch>
            <a:fillRect/>
          </a:stretch>
        </p:blipFill>
        <p:spPr/>
      </p:pic>
      <p:pic>
        <p:nvPicPr>
          <p:cNvPr id="6" name="Soun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978"/>
    </mc:Choice>
    <mc:Fallback xmlns="">
      <p:transition xmlns:p14="http://schemas.microsoft.com/office/powerpoint/2010/main" advTm="1097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2056794" y="3541574"/>
            <a:ext cx="5373220" cy="1259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1" dirty="0" err="1" smtClean="0"/>
              <a:t>Zitate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Reflexionen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Fotos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vom</a:t>
            </a:r>
            <a:r>
              <a:rPr lang="en-US" sz="2400" b="1" dirty="0" smtClean="0"/>
              <a:t> 4. </a:t>
            </a:r>
            <a:r>
              <a:rPr lang="en-US" sz="2400" b="1" dirty="0" err="1" smtClean="0"/>
              <a:t>bundesweiten</a:t>
            </a:r>
            <a:r>
              <a:rPr lang="en-US" sz="2400" b="1" dirty="0" smtClean="0"/>
              <a:t> </a:t>
            </a:r>
            <a:r>
              <a:rPr lang="en-US" sz="2400" b="1" dirty="0" err="1"/>
              <a:t>Lehrgang</a:t>
            </a:r>
            <a:endParaRPr lang="en-US" sz="2400" b="1" dirty="0"/>
          </a:p>
        </p:txBody>
      </p:sp>
      <p:pic>
        <p:nvPicPr>
          <p:cNvPr id="4" name="Content Placeholder 3" descr="IMG_2353.jpe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" b="3418"/>
          <a:stretch>
            <a:fillRect/>
          </a:stretch>
        </p:blipFill>
        <p:spPr/>
      </p:pic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0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029"/>
    </mc:Choice>
    <mc:Fallback xmlns="">
      <p:transition xmlns:p14="http://schemas.microsoft.com/office/powerpoint/2010/main" advTm="1102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Aus</a:t>
            </a:r>
            <a:r>
              <a:rPr lang="en-US" dirty="0" smtClean="0"/>
              <a:t> den Portfolios der </a:t>
            </a:r>
            <a:r>
              <a:rPr lang="en-US" dirty="0" err="1" smtClean="0"/>
              <a:t>Teilnehmer</a:t>
            </a:r>
            <a:r>
              <a:rPr lang="en-US" dirty="0" smtClean="0"/>
              <a:t>*</a:t>
            </a:r>
            <a:r>
              <a:rPr lang="en-US" dirty="0" err="1" smtClean="0"/>
              <a:t>innen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2056794" y="3541574"/>
            <a:ext cx="5373220" cy="1259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1" dirty="0" err="1" smtClean="0"/>
              <a:t>Zitate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Reflexionen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Fotos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vom</a:t>
            </a:r>
            <a:r>
              <a:rPr lang="en-US" sz="2400" b="1" dirty="0" smtClean="0"/>
              <a:t> 4. </a:t>
            </a:r>
            <a:r>
              <a:rPr lang="en-US" sz="2400" b="1" dirty="0" err="1" smtClean="0"/>
              <a:t>bundesweiten</a:t>
            </a:r>
            <a:r>
              <a:rPr lang="en-US" sz="2400" b="1" dirty="0" smtClean="0"/>
              <a:t> </a:t>
            </a:r>
            <a:r>
              <a:rPr lang="en-US" sz="2400" b="1" dirty="0" err="1"/>
              <a:t>Lehrgang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/>
              <a:t>“</a:t>
            </a:r>
            <a:r>
              <a:rPr lang="en-US" i="1" dirty="0" err="1"/>
              <a:t>Ich</a:t>
            </a:r>
            <a:r>
              <a:rPr lang="en-US" i="1" dirty="0"/>
              <a:t> </a:t>
            </a:r>
            <a:r>
              <a:rPr lang="en-US" i="1" dirty="0" err="1"/>
              <a:t>habe</a:t>
            </a:r>
            <a:r>
              <a:rPr lang="en-US" i="1" dirty="0"/>
              <a:t> </a:t>
            </a:r>
            <a:r>
              <a:rPr lang="en-US" i="1" dirty="0" err="1"/>
              <a:t>eine</a:t>
            </a:r>
            <a:r>
              <a:rPr lang="en-US" i="1" dirty="0"/>
              <a:t> </a:t>
            </a:r>
            <a:r>
              <a:rPr lang="en-US" i="1" dirty="0" err="1"/>
              <a:t>Menge</a:t>
            </a:r>
            <a:r>
              <a:rPr lang="en-US" i="1" dirty="0"/>
              <a:t> an </a:t>
            </a:r>
            <a:r>
              <a:rPr lang="en-US" i="1" dirty="0" err="1"/>
              <a:t>Methoden</a:t>
            </a:r>
            <a:r>
              <a:rPr lang="en-US" i="1" dirty="0"/>
              <a:t> </a:t>
            </a:r>
            <a:r>
              <a:rPr lang="en-US" i="1" dirty="0" err="1"/>
              <a:t>erlernt</a:t>
            </a:r>
            <a:r>
              <a:rPr lang="en-US" i="1" dirty="0"/>
              <a:t>, die </a:t>
            </a:r>
            <a:r>
              <a:rPr lang="en-US" i="1" dirty="0" err="1"/>
              <a:t>ich</a:t>
            </a:r>
            <a:r>
              <a:rPr lang="en-US" i="1" dirty="0"/>
              <a:t> </a:t>
            </a:r>
            <a:r>
              <a:rPr lang="en-US" i="1" dirty="0" err="1"/>
              <a:t>gezielt</a:t>
            </a:r>
            <a:r>
              <a:rPr lang="en-US" i="1" dirty="0"/>
              <a:t> </a:t>
            </a:r>
            <a:r>
              <a:rPr lang="en-US" i="1" dirty="0" err="1"/>
              <a:t>im</a:t>
            </a:r>
            <a:r>
              <a:rPr lang="en-US" i="1" dirty="0"/>
              <a:t> </a:t>
            </a:r>
            <a:r>
              <a:rPr lang="en-US" i="1" dirty="0" err="1"/>
              <a:t>Unterricht</a:t>
            </a:r>
            <a:r>
              <a:rPr lang="en-US" i="1" dirty="0"/>
              <a:t> </a:t>
            </a:r>
            <a:r>
              <a:rPr lang="en-US" i="1" dirty="0" err="1"/>
              <a:t>einsetzen</a:t>
            </a:r>
            <a:r>
              <a:rPr lang="en-US" i="1" dirty="0"/>
              <a:t> </a:t>
            </a:r>
            <a:r>
              <a:rPr lang="en-US" i="1" dirty="0" err="1"/>
              <a:t>kann</a:t>
            </a:r>
            <a:r>
              <a:rPr lang="en-US" i="1" dirty="0"/>
              <a:t>. </a:t>
            </a:r>
            <a:r>
              <a:rPr lang="en-US" i="1" dirty="0" err="1"/>
              <a:t>Weiters</a:t>
            </a:r>
            <a:r>
              <a:rPr lang="en-US" i="1" dirty="0"/>
              <a:t> </a:t>
            </a:r>
            <a:r>
              <a:rPr lang="en-US" i="1" dirty="0" err="1"/>
              <a:t>wie</a:t>
            </a:r>
            <a:r>
              <a:rPr lang="en-US" i="1" dirty="0"/>
              <a:t> </a:t>
            </a:r>
            <a:r>
              <a:rPr lang="en-US" i="1" dirty="0" err="1"/>
              <a:t>ich</a:t>
            </a:r>
            <a:r>
              <a:rPr lang="en-US" i="1" dirty="0"/>
              <a:t> </a:t>
            </a:r>
            <a:r>
              <a:rPr lang="en-US" i="1" dirty="0" err="1"/>
              <a:t>einer</a:t>
            </a:r>
            <a:r>
              <a:rPr lang="en-US" i="1" dirty="0"/>
              <a:t> </a:t>
            </a:r>
            <a:r>
              <a:rPr lang="en-US" i="1" dirty="0" err="1"/>
              <a:t>Schülerin</a:t>
            </a:r>
            <a:r>
              <a:rPr lang="en-US" i="1" dirty="0"/>
              <a:t> </a:t>
            </a:r>
            <a:r>
              <a:rPr lang="en-US" i="1" dirty="0" err="1"/>
              <a:t>oder</a:t>
            </a:r>
            <a:r>
              <a:rPr lang="en-US" i="1" dirty="0"/>
              <a:t> </a:t>
            </a:r>
            <a:r>
              <a:rPr lang="en-US" i="1" dirty="0" err="1"/>
              <a:t>einem</a:t>
            </a:r>
            <a:r>
              <a:rPr lang="en-US" i="1" dirty="0"/>
              <a:t> </a:t>
            </a:r>
            <a:r>
              <a:rPr lang="en-US" i="1" dirty="0" err="1"/>
              <a:t>Schüler</a:t>
            </a:r>
            <a:r>
              <a:rPr lang="en-US" i="1" dirty="0"/>
              <a:t> </a:t>
            </a:r>
            <a:r>
              <a:rPr lang="en-US" i="1" dirty="0" err="1"/>
              <a:t>beibringen</a:t>
            </a:r>
            <a:r>
              <a:rPr lang="en-US" i="1" dirty="0"/>
              <a:t> </a:t>
            </a:r>
            <a:r>
              <a:rPr lang="en-US" i="1" dirty="0" err="1"/>
              <a:t>kann</a:t>
            </a:r>
            <a:r>
              <a:rPr lang="en-US" i="1" dirty="0"/>
              <a:t>, </a:t>
            </a:r>
            <a:r>
              <a:rPr lang="en-US" i="1" dirty="0" err="1"/>
              <a:t>einen</a:t>
            </a:r>
            <a:r>
              <a:rPr lang="en-US" i="1" dirty="0"/>
              <a:t> Text </a:t>
            </a:r>
            <a:r>
              <a:rPr lang="en-US" i="1" dirty="0" err="1"/>
              <a:t>zu</a:t>
            </a:r>
            <a:r>
              <a:rPr lang="en-US" i="1" dirty="0"/>
              <a:t> </a:t>
            </a:r>
            <a:r>
              <a:rPr lang="en-US" i="1" dirty="0" err="1"/>
              <a:t>verstehen</a:t>
            </a:r>
            <a:r>
              <a:rPr lang="en-US" i="1" dirty="0"/>
              <a:t> und </a:t>
            </a:r>
            <a:r>
              <a:rPr lang="en-US" i="1" dirty="0" err="1"/>
              <a:t>wichtige</a:t>
            </a:r>
            <a:r>
              <a:rPr lang="en-US" i="1" dirty="0"/>
              <a:t> </a:t>
            </a:r>
            <a:r>
              <a:rPr lang="en-US" i="1" dirty="0" err="1"/>
              <a:t>Informationen</a:t>
            </a:r>
            <a:r>
              <a:rPr lang="en-US" i="1" dirty="0"/>
              <a:t> </a:t>
            </a:r>
            <a:r>
              <a:rPr lang="en-US" i="1" dirty="0" err="1"/>
              <a:t>herauszufiltern</a:t>
            </a:r>
            <a:r>
              <a:rPr lang="en-US" i="1" dirty="0"/>
              <a:t>, </a:t>
            </a:r>
            <a:r>
              <a:rPr lang="en-US" i="1" dirty="0" err="1"/>
              <a:t>besonders</a:t>
            </a:r>
            <a:r>
              <a:rPr lang="en-US" i="1" dirty="0"/>
              <a:t> </a:t>
            </a:r>
            <a:r>
              <a:rPr lang="en-US" i="1" dirty="0" err="1"/>
              <a:t>beim</a:t>
            </a:r>
            <a:r>
              <a:rPr lang="en-US" i="1" dirty="0"/>
              <a:t> </a:t>
            </a:r>
            <a:r>
              <a:rPr lang="en-US" i="1" dirty="0" err="1"/>
              <a:t>Lesen</a:t>
            </a:r>
            <a:r>
              <a:rPr lang="en-US" i="1" dirty="0"/>
              <a:t> und </a:t>
            </a:r>
            <a:r>
              <a:rPr lang="en-US" i="1" dirty="0" err="1" smtClean="0"/>
              <a:t>Schreiben</a:t>
            </a:r>
            <a:r>
              <a:rPr lang="en-US" i="1" dirty="0" smtClean="0"/>
              <a:t>.”</a:t>
            </a:r>
            <a:endParaRPr lang="en-US" i="1" dirty="0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2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408"/>
    </mc:Choice>
    <mc:Fallback xmlns="">
      <p:transition xmlns:p14="http://schemas.microsoft.com/office/powerpoint/2010/main" advTm="1840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340768"/>
            <a:ext cx="7772400" cy="4536504"/>
          </a:xfrm>
        </p:spPr>
        <p:txBody>
          <a:bodyPr>
            <a:normAutofit fontScale="90000"/>
          </a:bodyPr>
          <a:lstStyle/>
          <a:p>
            <a:r>
              <a:rPr lang="en-GB" sz="3600" u="sng" dirty="0" smtClean="0"/>
              <a:t/>
            </a:r>
            <a:br>
              <a:rPr lang="en-GB" sz="3600" u="sng" dirty="0" smtClean="0"/>
            </a:br>
            <a:r>
              <a:rPr lang="en-GB" sz="3600" u="sng" dirty="0"/>
              <a:t/>
            </a:r>
            <a:br>
              <a:rPr lang="en-GB" sz="3600" u="sng" dirty="0"/>
            </a:br>
            <a:r>
              <a:rPr lang="en-GB" sz="3600" u="sng" dirty="0" err="1" smtClean="0"/>
              <a:t>Lehrgangsleitung</a:t>
            </a:r>
            <a:r>
              <a:rPr lang="en-GB" sz="3600" b="1" u="sng" dirty="0" smtClean="0">
                <a:solidFill>
                  <a:srgbClr val="FF0000"/>
                </a:solidFill>
              </a:rPr>
              <a:t/>
            </a:r>
            <a:br>
              <a:rPr lang="en-GB" sz="3600" b="1" u="sng" dirty="0" smtClean="0">
                <a:solidFill>
                  <a:srgbClr val="FF0000"/>
                </a:solidFill>
              </a:rPr>
            </a:br>
            <a:r>
              <a:rPr lang="en-GB" sz="3600" dirty="0" smtClean="0"/>
              <a:t>HS-</a:t>
            </a:r>
            <a:r>
              <a:rPr lang="en-GB" sz="3600" dirty="0" err="1" smtClean="0"/>
              <a:t>Prof</a:t>
            </a:r>
            <a:r>
              <a:rPr lang="en-GB" sz="3600" dirty="0" err="1"/>
              <a:t>.</a:t>
            </a:r>
            <a:r>
              <a:rPr lang="en-GB" sz="3600" dirty="0"/>
              <a:t> </a:t>
            </a:r>
            <a:r>
              <a:rPr lang="en-GB" sz="3600" dirty="0" err="1"/>
              <a:t>OStR</a:t>
            </a:r>
            <a:r>
              <a:rPr lang="en-GB" sz="3600" dirty="0"/>
              <a:t> Mag. </a:t>
            </a:r>
            <a:r>
              <a:rPr lang="en-GB" sz="3600" dirty="0" err="1"/>
              <a:t>Dr.</a:t>
            </a:r>
            <a:r>
              <a:rPr lang="en-GB" sz="3600" dirty="0"/>
              <a:t> Elisabeth </a:t>
            </a:r>
            <a:r>
              <a:rPr lang="en-GB" sz="3600" dirty="0" err="1"/>
              <a:t>Furch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err="1"/>
              <a:t>Prof.</a:t>
            </a:r>
            <a:r>
              <a:rPr lang="en-GB" sz="3600" dirty="0"/>
              <a:t> Mag. </a:t>
            </a:r>
            <a:r>
              <a:rPr lang="en-GB" sz="3600" dirty="0" err="1"/>
              <a:t>Dr.</a:t>
            </a:r>
            <a:r>
              <a:rPr lang="en-GB" sz="3600" dirty="0"/>
              <a:t> Rainer Hawlik, </a:t>
            </a:r>
            <a:r>
              <a:rPr lang="en-GB" sz="3600" dirty="0" err="1" smtClean="0"/>
              <a:t>BEd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i="1" dirty="0" err="1" smtClean="0"/>
              <a:t>Kompetenzstelle</a:t>
            </a:r>
            <a:r>
              <a:rPr lang="en-GB" sz="3600" i="1" dirty="0" smtClean="0"/>
              <a:t> </a:t>
            </a:r>
            <a:r>
              <a:rPr lang="en-GB" sz="3600" i="1" dirty="0" err="1"/>
              <a:t>Mehrsprachigkeit</a:t>
            </a:r>
            <a:r>
              <a:rPr lang="en-GB" sz="3600" i="1" dirty="0"/>
              <a:t>, Migration und </a:t>
            </a:r>
            <a:r>
              <a:rPr lang="en-GB" sz="3600" i="1" dirty="0" err="1"/>
              <a:t>Menschenrechtsbildung</a:t>
            </a:r>
            <a:r>
              <a:rPr lang="en-GB" sz="3600" i="1" dirty="0"/>
              <a:t> (</a:t>
            </a:r>
            <a:r>
              <a:rPr lang="en-GB" sz="3600" i="1" dirty="0" err="1"/>
              <a:t>Ko.M.M.M</a:t>
            </a:r>
            <a:r>
              <a:rPr lang="en-GB" sz="3600" i="1" dirty="0"/>
              <a:t>.</a:t>
            </a:r>
            <a:r>
              <a:rPr lang="en-GB" sz="3600" i="1" dirty="0" smtClean="0"/>
              <a:t>)</a:t>
            </a:r>
            <a:r>
              <a:rPr lang="en-GB" sz="2800" i="1" dirty="0" smtClean="0"/>
              <a:t/>
            </a:r>
            <a:br>
              <a:rPr lang="en-GB" sz="2800" i="1" dirty="0" smtClean="0"/>
            </a:br>
            <a:endParaRPr lang="en-GB" sz="2800" i="1" dirty="0"/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  <p:pic>
        <p:nvPicPr>
          <p:cNvPr id="5" name="Picture 4" descr="Ko.M.M.M.-Logo-500px-cmyk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6632"/>
            <a:ext cx="1676723" cy="167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5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897"/>
    </mc:Choice>
    <mc:Fallback xmlns="">
      <p:transition xmlns:p14="http://schemas.microsoft.com/office/powerpoint/2010/main" advTm="1689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2056794" y="3541574"/>
            <a:ext cx="5373220" cy="1259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1" dirty="0" err="1" smtClean="0"/>
              <a:t>Zitate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Reflexionen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Fotos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vom</a:t>
            </a:r>
            <a:r>
              <a:rPr lang="en-US" sz="2400" b="1" dirty="0" smtClean="0"/>
              <a:t> 4. </a:t>
            </a:r>
            <a:r>
              <a:rPr lang="en-US" sz="2400" b="1" dirty="0" err="1" smtClean="0"/>
              <a:t>bundesweiten</a:t>
            </a:r>
            <a:r>
              <a:rPr lang="en-US" sz="2400" b="1" dirty="0" smtClean="0"/>
              <a:t> </a:t>
            </a:r>
            <a:r>
              <a:rPr lang="en-US" sz="2400" b="1" dirty="0" err="1"/>
              <a:t>Lehrgang</a:t>
            </a:r>
            <a:endParaRPr lang="en-US" sz="2400" b="1" dirty="0"/>
          </a:p>
        </p:txBody>
      </p:sp>
      <p:pic>
        <p:nvPicPr>
          <p:cNvPr id="4" name="Content Placeholder 3" descr="IMG_1806.jpe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" b="3418"/>
          <a:stretch>
            <a:fillRect/>
          </a:stretch>
        </p:blipFill>
        <p:spPr/>
      </p:pic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2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135"/>
    </mc:Choice>
    <mc:Fallback xmlns="">
      <p:transition xmlns:p14="http://schemas.microsoft.com/office/powerpoint/2010/main" advTm="1113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Aus</a:t>
            </a:r>
            <a:r>
              <a:rPr lang="en-US" dirty="0" smtClean="0"/>
              <a:t> den Portfolios der </a:t>
            </a:r>
            <a:r>
              <a:rPr lang="en-US" dirty="0" err="1" smtClean="0"/>
              <a:t>Teilnehmer</a:t>
            </a:r>
            <a:r>
              <a:rPr lang="en-US" dirty="0" smtClean="0"/>
              <a:t>*</a:t>
            </a:r>
            <a:r>
              <a:rPr lang="en-US" dirty="0" err="1" smtClean="0"/>
              <a:t>innen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2056794" y="3541574"/>
            <a:ext cx="5373220" cy="1259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1" dirty="0" err="1" smtClean="0"/>
              <a:t>Zitate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Reflexionen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Fotos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vom</a:t>
            </a:r>
            <a:r>
              <a:rPr lang="en-US" sz="2400" b="1" dirty="0" smtClean="0"/>
              <a:t> 4. </a:t>
            </a:r>
            <a:r>
              <a:rPr lang="en-US" sz="2400" b="1" dirty="0" err="1" smtClean="0"/>
              <a:t>bundesweiten</a:t>
            </a:r>
            <a:r>
              <a:rPr lang="en-US" sz="2400" b="1" dirty="0" smtClean="0"/>
              <a:t> </a:t>
            </a:r>
            <a:r>
              <a:rPr lang="en-US" sz="2400" b="1" dirty="0" err="1"/>
              <a:t>Lehrgang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/>
              <a:t>“</a:t>
            </a:r>
            <a:r>
              <a:rPr lang="en-US" i="1" dirty="0" err="1"/>
              <a:t>Bei</a:t>
            </a:r>
            <a:r>
              <a:rPr lang="en-US" i="1" dirty="0"/>
              <a:t> </a:t>
            </a:r>
            <a:r>
              <a:rPr lang="en-US" i="1" dirty="0" err="1"/>
              <a:t>allen</a:t>
            </a:r>
            <a:r>
              <a:rPr lang="en-US" i="1" dirty="0"/>
              <a:t> </a:t>
            </a:r>
            <a:r>
              <a:rPr lang="en-US" i="1" dirty="0" err="1"/>
              <a:t>sechs</a:t>
            </a:r>
            <a:r>
              <a:rPr lang="en-US" i="1" dirty="0"/>
              <a:t> </a:t>
            </a:r>
            <a:r>
              <a:rPr lang="en-US" i="1" dirty="0" err="1"/>
              <a:t>Modulen</a:t>
            </a:r>
            <a:r>
              <a:rPr lang="en-US" i="1" dirty="0"/>
              <a:t> </a:t>
            </a:r>
            <a:r>
              <a:rPr lang="en-US" i="1" dirty="0" err="1"/>
              <a:t>haben</a:t>
            </a:r>
            <a:r>
              <a:rPr lang="en-US" i="1" dirty="0"/>
              <a:t> </a:t>
            </a:r>
            <a:r>
              <a:rPr lang="en-US" i="1" dirty="0" err="1"/>
              <a:t>wir</a:t>
            </a:r>
            <a:r>
              <a:rPr lang="en-US" i="1" dirty="0"/>
              <a:t> </a:t>
            </a:r>
            <a:r>
              <a:rPr lang="en-US" i="1" dirty="0" err="1"/>
              <a:t>vieles</a:t>
            </a:r>
            <a:r>
              <a:rPr lang="en-US" i="1" dirty="0"/>
              <a:t> </a:t>
            </a:r>
            <a:r>
              <a:rPr lang="en-US" i="1" dirty="0" err="1"/>
              <a:t>gelernt</a:t>
            </a:r>
            <a:r>
              <a:rPr lang="en-US" i="1" dirty="0"/>
              <a:t>, was </a:t>
            </a:r>
            <a:r>
              <a:rPr lang="en-US" i="1" dirty="0" err="1"/>
              <a:t>wir</a:t>
            </a:r>
            <a:r>
              <a:rPr lang="en-US" i="1" dirty="0"/>
              <a:t> in </a:t>
            </a:r>
            <a:r>
              <a:rPr lang="en-US" i="1" dirty="0" err="1"/>
              <a:t>Zukunft</a:t>
            </a:r>
            <a:r>
              <a:rPr lang="en-US" i="1" dirty="0"/>
              <a:t> </a:t>
            </a:r>
            <a:r>
              <a:rPr lang="en-US" i="1" dirty="0" err="1"/>
              <a:t>als</a:t>
            </a:r>
            <a:r>
              <a:rPr lang="en-US" i="1" dirty="0"/>
              <a:t> </a:t>
            </a:r>
            <a:r>
              <a:rPr lang="en-US" i="1" dirty="0" err="1"/>
              <a:t>Muttersprachenlehrer</a:t>
            </a:r>
            <a:r>
              <a:rPr lang="en-US" i="1" dirty="0"/>
              <a:t>/</a:t>
            </a:r>
            <a:r>
              <a:rPr lang="en-US" i="1" dirty="0" err="1"/>
              <a:t>innen</a:t>
            </a:r>
            <a:r>
              <a:rPr lang="en-US" i="1" dirty="0"/>
              <a:t> </a:t>
            </a:r>
            <a:r>
              <a:rPr lang="en-US" i="1" dirty="0" err="1"/>
              <a:t>verwenden</a:t>
            </a:r>
            <a:r>
              <a:rPr lang="en-US" i="1" dirty="0"/>
              <a:t> </a:t>
            </a:r>
            <a:r>
              <a:rPr lang="en-US" i="1" dirty="0" err="1"/>
              <a:t>können</a:t>
            </a:r>
            <a:r>
              <a:rPr lang="en-US" i="1" dirty="0"/>
              <a:t>. In </a:t>
            </a:r>
            <a:r>
              <a:rPr lang="en-US" i="1" dirty="0" err="1"/>
              <a:t>diesem</a:t>
            </a:r>
            <a:r>
              <a:rPr lang="en-US" i="1" dirty="0"/>
              <a:t> </a:t>
            </a:r>
            <a:r>
              <a:rPr lang="en-US" i="1" dirty="0" err="1"/>
              <a:t>Sinne</a:t>
            </a:r>
            <a:r>
              <a:rPr lang="en-US" i="1" dirty="0"/>
              <a:t> </a:t>
            </a:r>
            <a:r>
              <a:rPr lang="en-US" i="1" dirty="0" err="1"/>
              <a:t>möchten</a:t>
            </a:r>
            <a:r>
              <a:rPr lang="en-US" i="1" dirty="0"/>
              <a:t> </a:t>
            </a:r>
            <a:r>
              <a:rPr lang="en-US" i="1" dirty="0" err="1"/>
              <a:t>wir</a:t>
            </a:r>
            <a:r>
              <a:rPr lang="en-US" i="1" dirty="0"/>
              <a:t> </a:t>
            </a:r>
            <a:r>
              <a:rPr lang="en-US" i="1" dirty="0" err="1"/>
              <a:t>uns</a:t>
            </a:r>
            <a:r>
              <a:rPr lang="en-US" i="1" dirty="0"/>
              <a:t> </a:t>
            </a:r>
            <a:r>
              <a:rPr lang="en-US" i="1" dirty="0" err="1"/>
              <a:t>ganz</a:t>
            </a:r>
            <a:r>
              <a:rPr lang="en-US" i="1" dirty="0"/>
              <a:t> </a:t>
            </a:r>
            <a:r>
              <a:rPr lang="en-US" i="1" dirty="0" err="1"/>
              <a:t>herzlich</a:t>
            </a:r>
            <a:r>
              <a:rPr lang="en-US" i="1" dirty="0"/>
              <a:t> </a:t>
            </a:r>
            <a:r>
              <a:rPr lang="en-US" i="1" dirty="0" err="1"/>
              <a:t>bei</a:t>
            </a:r>
            <a:r>
              <a:rPr lang="en-US" i="1" dirty="0"/>
              <a:t> </a:t>
            </a:r>
            <a:r>
              <a:rPr lang="en-US" i="1" dirty="0" err="1"/>
              <a:t>allen</a:t>
            </a:r>
            <a:r>
              <a:rPr lang="en-US" i="1" dirty="0"/>
              <a:t> </a:t>
            </a:r>
            <a:r>
              <a:rPr lang="en-US" i="1" dirty="0" err="1"/>
              <a:t>Vortragenden</a:t>
            </a:r>
            <a:r>
              <a:rPr lang="en-US" i="1" dirty="0"/>
              <a:t> </a:t>
            </a:r>
            <a:r>
              <a:rPr lang="en-US" i="1" dirty="0" err="1" smtClean="0"/>
              <a:t>bedanken</a:t>
            </a:r>
            <a:r>
              <a:rPr lang="en-US" i="1" dirty="0" smtClean="0"/>
              <a:t>.”</a:t>
            </a:r>
            <a:endParaRPr lang="en-US" i="1" dirty="0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4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667"/>
    </mc:Choice>
    <mc:Fallback xmlns="">
      <p:transition xmlns:p14="http://schemas.microsoft.com/office/powerpoint/2010/main" advTm="1566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Modul</a:t>
            </a:r>
            <a:r>
              <a:rPr lang="en-US" dirty="0" smtClean="0"/>
              <a:t> 6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Sprachförderzentrum</a:t>
            </a:r>
            <a:r>
              <a:rPr lang="en-US" dirty="0" smtClean="0"/>
              <a:t> Wien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2056794" y="3541574"/>
            <a:ext cx="5373220" cy="1259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1" dirty="0" err="1" smtClean="0"/>
              <a:t>Zitate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Reflexionen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Fotos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vom</a:t>
            </a:r>
            <a:r>
              <a:rPr lang="en-US" sz="2400" b="1" dirty="0" smtClean="0"/>
              <a:t> 4. </a:t>
            </a:r>
            <a:r>
              <a:rPr lang="en-US" sz="2400" b="1" dirty="0" err="1" smtClean="0"/>
              <a:t>bundesweiten</a:t>
            </a:r>
            <a:r>
              <a:rPr lang="en-US" sz="2400" b="1" dirty="0" smtClean="0"/>
              <a:t> </a:t>
            </a:r>
            <a:r>
              <a:rPr lang="en-US" sz="2400" b="1" dirty="0" err="1"/>
              <a:t>Lehrgang</a:t>
            </a:r>
            <a:endParaRPr lang="en-US" sz="2400" b="1" dirty="0"/>
          </a:p>
        </p:txBody>
      </p:sp>
      <p:pic>
        <p:nvPicPr>
          <p:cNvPr id="4" name="Content Placeholder 3" descr="IMG_2351.jpe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" b="3418"/>
          <a:stretch>
            <a:fillRect/>
          </a:stretch>
        </p:blipFill>
        <p:spPr/>
      </p:pic>
      <p:pic>
        <p:nvPicPr>
          <p:cNvPr id="6" name="Soun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063"/>
    </mc:Choice>
    <mc:Fallback xmlns="">
      <p:transition xmlns:p14="http://schemas.microsoft.com/office/powerpoint/2010/main" advTm="1306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340768"/>
            <a:ext cx="7772400" cy="4842756"/>
          </a:xfrm>
        </p:spPr>
        <p:txBody>
          <a:bodyPr>
            <a:normAutofit fontScale="9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Abschlussfeier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mit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err="1" smtClean="0">
                <a:solidFill>
                  <a:srgbClr val="FF0000"/>
                </a:solidFill>
              </a:rPr>
              <a:t>Verleihung</a:t>
            </a:r>
            <a:r>
              <a:rPr lang="en-GB" b="1" dirty="0" smtClean="0">
                <a:solidFill>
                  <a:srgbClr val="FF0000"/>
                </a:solidFill>
              </a:rPr>
              <a:t> des </a:t>
            </a:r>
            <a:r>
              <a:rPr lang="en-GB" b="1" dirty="0" err="1" smtClean="0">
                <a:solidFill>
                  <a:srgbClr val="FF0000"/>
                </a:solidFill>
              </a:rPr>
              <a:t>Zertifikats</a:t>
            </a:r>
            <a:r>
              <a:rPr lang="en-GB" b="1" i="1" dirty="0" smtClean="0"/>
              <a:t/>
            </a:r>
            <a:br>
              <a:rPr lang="en-GB" b="1" i="1" dirty="0" smtClean="0"/>
            </a:br>
            <a:r>
              <a:rPr lang="en-GB" b="1" i="1" dirty="0" err="1" smtClean="0"/>
              <a:t>Muttersprachlicher</a:t>
            </a:r>
            <a:r>
              <a:rPr lang="en-GB" b="1" i="1" dirty="0" smtClean="0"/>
              <a:t> </a:t>
            </a:r>
            <a:r>
              <a:rPr lang="en-GB" b="1" i="1" dirty="0" err="1"/>
              <a:t>Unterricht</a:t>
            </a:r>
            <a:r>
              <a:rPr lang="en-GB" b="1" i="1" dirty="0"/>
              <a:t>: </a:t>
            </a:r>
            <a:r>
              <a:rPr lang="en-GB" b="1" i="1" dirty="0" err="1"/>
              <a:t>Erstsprachen</a:t>
            </a:r>
            <a:r>
              <a:rPr lang="en-GB" b="1" i="1" dirty="0"/>
              <a:t> </a:t>
            </a:r>
            <a:r>
              <a:rPr lang="en-GB" b="1" i="1" dirty="0" err="1"/>
              <a:t>unterrichten</a:t>
            </a:r>
            <a:r>
              <a:rPr lang="en-GB" b="1" i="1" dirty="0"/>
              <a:t> </a:t>
            </a:r>
            <a:r>
              <a:rPr lang="en-GB" b="1" i="1" dirty="0" err="1"/>
              <a:t>im</a:t>
            </a:r>
            <a:r>
              <a:rPr lang="en-GB" b="1" i="1" dirty="0"/>
              <a:t> </a:t>
            </a:r>
            <a:r>
              <a:rPr lang="en-GB" b="1" i="1" dirty="0" err="1"/>
              <a:t>Kontext</a:t>
            </a:r>
            <a:r>
              <a:rPr lang="en-GB" b="1" i="1" dirty="0"/>
              <a:t> von </a:t>
            </a:r>
            <a:r>
              <a:rPr lang="en-GB" b="1" i="1" dirty="0" smtClean="0"/>
              <a:t>Migration</a:t>
            </a:r>
            <a:r>
              <a:rPr lang="en-GB" b="1" i="1" dirty="0"/>
              <a:t/>
            </a:r>
            <a:br>
              <a:rPr lang="en-GB" b="1" i="1" dirty="0"/>
            </a:br>
            <a:r>
              <a:rPr lang="en-GB" b="1" dirty="0" err="1"/>
              <a:t>Studienkennzahl</a:t>
            </a:r>
            <a:r>
              <a:rPr lang="en-GB" b="1" dirty="0"/>
              <a:t>: 720 696</a:t>
            </a:r>
            <a:br>
              <a:rPr lang="en-GB" b="1" dirty="0"/>
            </a:br>
            <a:r>
              <a:rPr lang="en-GB" b="1" dirty="0" err="1"/>
              <a:t>Lehrgang</a:t>
            </a:r>
            <a:r>
              <a:rPr lang="en-GB" b="1" dirty="0"/>
              <a:t> – 30 ECTS</a:t>
            </a:r>
          </a:p>
        </p:txBody>
      </p:sp>
      <p:pic>
        <p:nvPicPr>
          <p:cNvPr id="4" name="Picture 3" descr="PH_Logo_Schriftzug_IBS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6" y="85777"/>
            <a:ext cx="9066084" cy="1301151"/>
          </a:xfrm>
          <a:prstGeom prst="rect">
            <a:avLst/>
          </a:prstGeom>
        </p:spPr>
      </p:pic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8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897"/>
    </mc:Choice>
    <mc:Fallback xmlns="">
      <p:transition xmlns:p14="http://schemas.microsoft.com/office/powerpoint/2010/main" advTm="1689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Eröffnung</a:t>
            </a:r>
            <a:r>
              <a:rPr lang="en-US" dirty="0" smtClean="0"/>
              <a:t> des </a:t>
            </a:r>
            <a:r>
              <a:rPr lang="en-US" dirty="0" err="1" smtClean="0"/>
              <a:t>Lehrgangs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err="1" smtClean="0"/>
              <a:t>Juli</a:t>
            </a:r>
            <a:r>
              <a:rPr lang="en-US" dirty="0" smtClean="0"/>
              <a:t> 2017</a:t>
            </a:r>
            <a:endParaRPr lang="en-US" dirty="0"/>
          </a:p>
        </p:txBody>
      </p:sp>
      <p:pic>
        <p:nvPicPr>
          <p:cNvPr id="6" name="Content Placeholder 5" descr="IMG_6140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" b="3418"/>
          <a:stretch>
            <a:fillRect/>
          </a:stretch>
        </p:blipFill>
        <p:spPr/>
      </p:pic>
      <p:sp>
        <p:nvSpPr>
          <p:cNvPr id="5" name="Title 1"/>
          <p:cNvSpPr txBox="1">
            <a:spLocks/>
          </p:cNvSpPr>
          <p:nvPr/>
        </p:nvSpPr>
        <p:spPr>
          <a:xfrm rot="16200000">
            <a:off x="-2056794" y="3541574"/>
            <a:ext cx="5373220" cy="1259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1" dirty="0" err="1" smtClean="0"/>
              <a:t>Zitate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Reflexionen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Fotos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vom</a:t>
            </a:r>
            <a:r>
              <a:rPr lang="en-US" sz="2400" b="1" dirty="0" smtClean="0"/>
              <a:t> 4. </a:t>
            </a:r>
            <a:r>
              <a:rPr lang="en-US" sz="2400" b="1" dirty="0" err="1" smtClean="0"/>
              <a:t>bundesweiten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Lehrgang</a:t>
            </a:r>
            <a:endParaRPr lang="en-US" sz="2400" b="1" dirty="0"/>
          </a:p>
        </p:txBody>
      </p:sp>
      <p:pic>
        <p:nvPicPr>
          <p:cNvPr id="7" name="Sound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2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989"/>
    </mc:Choice>
    <mc:Fallback xmlns="">
      <p:transition xmlns:p14="http://schemas.microsoft.com/office/powerpoint/2010/main" advTm="1198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Aus</a:t>
            </a:r>
            <a:r>
              <a:rPr lang="en-US" dirty="0" smtClean="0"/>
              <a:t> den Portfolios der </a:t>
            </a:r>
            <a:r>
              <a:rPr lang="en-US" dirty="0" err="1" smtClean="0"/>
              <a:t>Teilnehmer</a:t>
            </a:r>
            <a:r>
              <a:rPr lang="en-US" dirty="0" smtClean="0"/>
              <a:t>*</a:t>
            </a:r>
            <a:r>
              <a:rPr lang="en-US" dirty="0" err="1" smtClean="0"/>
              <a:t>innen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2056794" y="3541574"/>
            <a:ext cx="5373220" cy="1259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1" dirty="0" err="1" smtClean="0"/>
              <a:t>Zitate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Reflexionen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Fotos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vom</a:t>
            </a:r>
            <a:r>
              <a:rPr lang="en-US" sz="2400" b="1" dirty="0" smtClean="0"/>
              <a:t> 4. </a:t>
            </a:r>
            <a:r>
              <a:rPr lang="en-US" sz="2400" b="1" dirty="0" err="1" smtClean="0"/>
              <a:t>bundesweiten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Lehrgang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“</a:t>
            </a:r>
            <a:r>
              <a:rPr lang="en-US" i="1" dirty="0" err="1"/>
              <a:t>Im</a:t>
            </a:r>
            <a:r>
              <a:rPr lang="en-US" i="1" dirty="0"/>
              <a:t> Kopf </a:t>
            </a:r>
            <a:r>
              <a:rPr lang="en-US" i="1" dirty="0" err="1"/>
              <a:t>blieb</a:t>
            </a:r>
            <a:r>
              <a:rPr lang="en-US" i="1" dirty="0"/>
              <a:t> </a:t>
            </a:r>
            <a:r>
              <a:rPr lang="en-US" i="1" dirty="0" err="1"/>
              <a:t>mir</a:t>
            </a:r>
            <a:r>
              <a:rPr lang="en-US" i="1" dirty="0"/>
              <a:t> </a:t>
            </a:r>
            <a:r>
              <a:rPr lang="en-US" i="1" dirty="0" err="1"/>
              <a:t>auch</a:t>
            </a:r>
            <a:r>
              <a:rPr lang="en-US" i="1" dirty="0"/>
              <a:t> das </a:t>
            </a:r>
            <a:r>
              <a:rPr lang="en-US" i="1" dirty="0" err="1"/>
              <a:t>Zitat</a:t>
            </a:r>
            <a:r>
              <a:rPr lang="en-US" i="1" dirty="0"/>
              <a:t>: </a:t>
            </a:r>
            <a:r>
              <a:rPr lang="en-US" i="1" dirty="0" smtClean="0"/>
              <a:t>‘</a:t>
            </a:r>
            <a:r>
              <a:rPr lang="en-US" i="1" dirty="0" err="1" smtClean="0"/>
              <a:t>Ohne</a:t>
            </a:r>
            <a:r>
              <a:rPr lang="en-US" i="1" dirty="0" smtClean="0"/>
              <a:t> </a:t>
            </a:r>
            <a:r>
              <a:rPr lang="en-US" i="1" dirty="0" err="1"/>
              <a:t>soziale</a:t>
            </a:r>
            <a:r>
              <a:rPr lang="en-US" i="1" dirty="0"/>
              <a:t> und </a:t>
            </a:r>
            <a:r>
              <a:rPr lang="en-US" i="1" dirty="0" err="1"/>
              <a:t>kulturelle</a:t>
            </a:r>
            <a:r>
              <a:rPr lang="en-US" i="1" dirty="0"/>
              <a:t> </a:t>
            </a:r>
            <a:r>
              <a:rPr lang="en-US" i="1" dirty="0" err="1"/>
              <a:t>Aspekte</a:t>
            </a:r>
            <a:r>
              <a:rPr lang="en-US" i="1" dirty="0"/>
              <a:t> </a:t>
            </a:r>
            <a:r>
              <a:rPr lang="en-US" i="1" dirty="0" err="1"/>
              <a:t>funktioniert</a:t>
            </a:r>
            <a:r>
              <a:rPr lang="en-US" i="1" dirty="0"/>
              <a:t> das </a:t>
            </a:r>
            <a:r>
              <a:rPr lang="en-US" i="1" dirty="0" err="1"/>
              <a:t>Lernen</a:t>
            </a:r>
            <a:r>
              <a:rPr lang="en-US" i="1" dirty="0"/>
              <a:t> </a:t>
            </a:r>
            <a:r>
              <a:rPr lang="en-US" i="1" dirty="0" err="1" smtClean="0"/>
              <a:t>nicht</a:t>
            </a:r>
            <a:r>
              <a:rPr lang="en-US" i="1" dirty="0" smtClean="0"/>
              <a:t>’</a:t>
            </a:r>
            <a:r>
              <a:rPr lang="en-US" i="1" dirty="0" smtClean="0"/>
              <a:t>. </a:t>
            </a:r>
            <a:r>
              <a:rPr lang="en-US" i="1" dirty="0" err="1"/>
              <a:t>Ich</a:t>
            </a:r>
            <a:r>
              <a:rPr lang="en-US" i="1" dirty="0"/>
              <a:t> </a:t>
            </a:r>
            <a:r>
              <a:rPr lang="en-US" i="1" dirty="0" err="1"/>
              <a:t>kann</a:t>
            </a:r>
            <a:r>
              <a:rPr lang="en-US" i="1" dirty="0"/>
              <a:t> </a:t>
            </a:r>
            <a:r>
              <a:rPr lang="en-US" i="1" dirty="0" err="1"/>
              <a:t>diesen</a:t>
            </a:r>
            <a:r>
              <a:rPr lang="en-US" i="1" dirty="0"/>
              <a:t> </a:t>
            </a:r>
            <a:r>
              <a:rPr lang="en-US" i="1" dirty="0" err="1"/>
              <a:t>Satz</a:t>
            </a:r>
            <a:r>
              <a:rPr lang="en-US" i="1" dirty="0"/>
              <a:t> </a:t>
            </a:r>
            <a:r>
              <a:rPr lang="en-US" i="1" dirty="0" err="1"/>
              <a:t>nur</a:t>
            </a:r>
            <a:r>
              <a:rPr lang="en-US" i="1" dirty="0"/>
              <a:t> </a:t>
            </a:r>
            <a:r>
              <a:rPr lang="en-US" i="1" dirty="0" err="1"/>
              <a:t>unterstreichen</a:t>
            </a:r>
            <a:r>
              <a:rPr lang="en-US" i="1" dirty="0"/>
              <a:t> und </a:t>
            </a:r>
            <a:r>
              <a:rPr lang="en-US" i="1" dirty="0" err="1"/>
              <a:t>versuche</a:t>
            </a:r>
            <a:r>
              <a:rPr lang="en-US" i="1" dirty="0"/>
              <a:t> </a:t>
            </a:r>
            <a:r>
              <a:rPr lang="en-US" i="1" dirty="0" err="1"/>
              <a:t>dahingehend</a:t>
            </a:r>
            <a:r>
              <a:rPr lang="en-US" i="1" dirty="0"/>
              <a:t> </a:t>
            </a:r>
            <a:r>
              <a:rPr lang="en-US" i="1" dirty="0" err="1"/>
              <a:t>meinen</a:t>
            </a:r>
            <a:r>
              <a:rPr lang="en-US" i="1" dirty="0"/>
              <a:t> </a:t>
            </a:r>
            <a:r>
              <a:rPr lang="en-US" i="1" dirty="0" err="1"/>
              <a:t>Unterricht</a:t>
            </a:r>
            <a:r>
              <a:rPr lang="en-US" i="1" dirty="0"/>
              <a:t> </a:t>
            </a:r>
            <a:r>
              <a:rPr lang="en-US" i="1" dirty="0" err="1"/>
              <a:t>zu</a:t>
            </a:r>
            <a:r>
              <a:rPr lang="en-US" i="1" dirty="0"/>
              <a:t> </a:t>
            </a:r>
            <a:r>
              <a:rPr lang="en-US" i="1" dirty="0" err="1"/>
              <a:t>gestalten</a:t>
            </a:r>
            <a:r>
              <a:rPr lang="en-US" i="1" dirty="0" smtClean="0"/>
              <a:t>.”</a:t>
            </a:r>
            <a:endParaRPr lang="en-US" i="1" dirty="0"/>
          </a:p>
        </p:txBody>
      </p:sp>
      <p:pic>
        <p:nvPicPr>
          <p:cNvPr id="6" name="Soun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1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695"/>
    </mc:Choice>
    <mc:Fallback xmlns="">
      <p:transition xmlns:p14="http://schemas.microsoft.com/office/powerpoint/2010/main" advTm="1569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Modul</a:t>
            </a:r>
            <a:r>
              <a:rPr lang="en-US" dirty="0"/>
              <a:t>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2056794" y="3541574"/>
            <a:ext cx="5373220" cy="1259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1" dirty="0" err="1" smtClean="0"/>
              <a:t>Zitate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Reflexionen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Fotos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vom</a:t>
            </a:r>
            <a:r>
              <a:rPr lang="en-US" sz="2400" b="1" dirty="0" smtClean="0"/>
              <a:t> 4. </a:t>
            </a:r>
            <a:r>
              <a:rPr lang="en-US" sz="2400" b="1" dirty="0" err="1" smtClean="0"/>
              <a:t>bundesweiten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Lehrgang</a:t>
            </a:r>
            <a:endParaRPr lang="en-US" sz="2400" b="1" dirty="0"/>
          </a:p>
        </p:txBody>
      </p:sp>
      <p:pic>
        <p:nvPicPr>
          <p:cNvPr id="4" name="Content Placeholder 3" descr="IMG_6141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" b="3418"/>
          <a:stretch>
            <a:fillRect/>
          </a:stretch>
        </p:blipFill>
        <p:spPr/>
      </p:pic>
      <p:pic>
        <p:nvPicPr>
          <p:cNvPr id="7" name="Sound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2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296"/>
    </mc:Choice>
    <mc:Fallback xmlns="">
      <p:transition xmlns:p14="http://schemas.microsoft.com/office/powerpoint/2010/main" advTm="1129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Aus</a:t>
            </a:r>
            <a:r>
              <a:rPr lang="en-US" dirty="0" smtClean="0"/>
              <a:t> den Portfolios der </a:t>
            </a:r>
            <a:r>
              <a:rPr lang="en-US" dirty="0" err="1" smtClean="0"/>
              <a:t>Teilnehmer</a:t>
            </a:r>
            <a:r>
              <a:rPr lang="en-US" dirty="0" smtClean="0"/>
              <a:t>*</a:t>
            </a:r>
            <a:r>
              <a:rPr lang="en-US" dirty="0" err="1" smtClean="0"/>
              <a:t>innen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2056794" y="3541574"/>
            <a:ext cx="5373220" cy="1259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1" dirty="0" err="1" smtClean="0"/>
              <a:t>Zitate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Reflexionen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Fotos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vom</a:t>
            </a:r>
            <a:r>
              <a:rPr lang="en-US" sz="2400" b="1" dirty="0" smtClean="0"/>
              <a:t> 4. </a:t>
            </a:r>
            <a:r>
              <a:rPr lang="en-US" sz="2400" b="1" dirty="0" err="1" smtClean="0"/>
              <a:t>bundesweiten</a:t>
            </a:r>
            <a:r>
              <a:rPr lang="en-US" sz="2400" b="1" dirty="0" smtClean="0"/>
              <a:t> </a:t>
            </a:r>
            <a:r>
              <a:rPr lang="en-US" sz="2400" b="1" dirty="0" err="1"/>
              <a:t>Lehrgang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“</a:t>
            </a:r>
            <a:r>
              <a:rPr lang="en-US" i="1" dirty="0" err="1" smtClean="0"/>
              <a:t>Sehr</a:t>
            </a:r>
            <a:r>
              <a:rPr lang="en-US" i="1" dirty="0" smtClean="0"/>
              <a:t> </a:t>
            </a:r>
            <a:r>
              <a:rPr lang="en-US" i="1" dirty="0" err="1"/>
              <a:t>empfehlenswert</a:t>
            </a:r>
            <a:r>
              <a:rPr lang="en-US" i="1" dirty="0"/>
              <a:t> war </a:t>
            </a:r>
            <a:r>
              <a:rPr lang="en-US" i="1" dirty="0" err="1"/>
              <a:t>für</a:t>
            </a:r>
            <a:r>
              <a:rPr lang="en-US" i="1" dirty="0"/>
              <a:t> </a:t>
            </a:r>
            <a:r>
              <a:rPr lang="en-US" i="1" dirty="0" err="1"/>
              <a:t>mich</a:t>
            </a:r>
            <a:r>
              <a:rPr lang="en-US" i="1" dirty="0"/>
              <a:t> </a:t>
            </a:r>
            <a:r>
              <a:rPr lang="en-US" i="1" dirty="0" smtClean="0"/>
              <a:t>die </a:t>
            </a:r>
            <a:r>
              <a:rPr lang="en-US" i="1" dirty="0" err="1" smtClean="0"/>
              <a:t>Arbeit</a:t>
            </a:r>
            <a:r>
              <a:rPr lang="en-US" i="1" dirty="0" smtClean="0"/>
              <a:t> </a:t>
            </a:r>
            <a:r>
              <a:rPr lang="en-US" i="1" dirty="0" err="1"/>
              <a:t>mit</a:t>
            </a:r>
            <a:r>
              <a:rPr lang="en-US" i="1" dirty="0"/>
              <a:t> </a:t>
            </a:r>
            <a:r>
              <a:rPr lang="en-US" i="1" dirty="0" err="1"/>
              <a:t>konkreten</a:t>
            </a:r>
            <a:r>
              <a:rPr lang="en-US" i="1" dirty="0"/>
              <a:t> </a:t>
            </a:r>
            <a:r>
              <a:rPr lang="en-US" i="1" dirty="0" err="1"/>
              <a:t>Beispielen</a:t>
            </a:r>
            <a:r>
              <a:rPr lang="en-US" i="1" dirty="0"/>
              <a:t>, </a:t>
            </a:r>
            <a:r>
              <a:rPr lang="en-US" i="1" dirty="0" err="1"/>
              <a:t>vor</a:t>
            </a:r>
            <a:r>
              <a:rPr lang="en-US" i="1" dirty="0"/>
              <a:t> </a:t>
            </a:r>
            <a:r>
              <a:rPr lang="en-US" i="1" dirty="0" err="1"/>
              <a:t>allem</a:t>
            </a:r>
            <a:r>
              <a:rPr lang="en-US" i="1" dirty="0"/>
              <a:t> </a:t>
            </a:r>
            <a:r>
              <a:rPr lang="en-US" i="1" dirty="0" err="1"/>
              <a:t>bei</a:t>
            </a:r>
            <a:r>
              <a:rPr lang="en-US" i="1" dirty="0"/>
              <a:t> </a:t>
            </a:r>
            <a:r>
              <a:rPr lang="en-US" i="1" dirty="0" smtClean="0"/>
              <a:t>den </a:t>
            </a:r>
            <a:r>
              <a:rPr lang="en-US" i="1" dirty="0" err="1" smtClean="0"/>
              <a:t>Demonstrationen</a:t>
            </a:r>
            <a:r>
              <a:rPr lang="en-US" i="1" dirty="0" smtClean="0"/>
              <a:t> der </a:t>
            </a:r>
            <a:r>
              <a:rPr lang="en-US" i="1" dirty="0"/>
              <a:t>Wiener </a:t>
            </a:r>
            <a:r>
              <a:rPr lang="en-US" i="1" dirty="0" err="1"/>
              <a:t>Kollegen</a:t>
            </a:r>
            <a:r>
              <a:rPr lang="en-US" i="1" dirty="0"/>
              <a:t> und </a:t>
            </a:r>
            <a:r>
              <a:rPr lang="en-US" i="1" dirty="0" err="1" smtClean="0"/>
              <a:t>Kolleginnen</a:t>
            </a:r>
            <a:r>
              <a:rPr lang="en-US" i="1" dirty="0" smtClean="0"/>
              <a:t>. </a:t>
            </a:r>
            <a:r>
              <a:rPr lang="en-US" i="1" dirty="0" err="1"/>
              <a:t>Es</a:t>
            </a:r>
            <a:r>
              <a:rPr lang="en-US" i="1" dirty="0"/>
              <a:t> gab </a:t>
            </a:r>
            <a:r>
              <a:rPr lang="en-US" i="1" dirty="0" err="1"/>
              <a:t>viele</a:t>
            </a:r>
            <a:r>
              <a:rPr lang="en-US" i="1" dirty="0"/>
              <a:t> </a:t>
            </a:r>
            <a:r>
              <a:rPr lang="en-US" i="1" dirty="0" smtClean="0"/>
              <a:t>Impulse </a:t>
            </a:r>
            <a:r>
              <a:rPr lang="en-US" i="1" dirty="0"/>
              <a:t>und </a:t>
            </a:r>
            <a:r>
              <a:rPr lang="en-US" i="1" dirty="0" err="1"/>
              <a:t>Empfehlungen</a:t>
            </a:r>
            <a:r>
              <a:rPr lang="en-US" i="1" dirty="0"/>
              <a:t>, </a:t>
            </a:r>
            <a:r>
              <a:rPr lang="en-US" i="1" dirty="0" err="1"/>
              <a:t>wie</a:t>
            </a:r>
            <a:r>
              <a:rPr lang="en-US" i="1" dirty="0"/>
              <a:t> </a:t>
            </a:r>
            <a:r>
              <a:rPr lang="en-US" i="1" dirty="0" err="1"/>
              <a:t>kann</a:t>
            </a:r>
            <a:r>
              <a:rPr lang="en-US" i="1" dirty="0"/>
              <a:t> man </a:t>
            </a:r>
            <a:r>
              <a:rPr lang="en-US" i="1" dirty="0" err="1"/>
              <a:t>Inhalte</a:t>
            </a:r>
            <a:r>
              <a:rPr lang="en-US" i="1" dirty="0"/>
              <a:t> </a:t>
            </a:r>
            <a:r>
              <a:rPr lang="en-US" i="1" dirty="0" err="1"/>
              <a:t>leichter</a:t>
            </a:r>
            <a:r>
              <a:rPr lang="en-US" i="1" dirty="0"/>
              <a:t> und </a:t>
            </a:r>
            <a:r>
              <a:rPr lang="en-US" i="1" dirty="0" err="1"/>
              <a:t>besser</a:t>
            </a:r>
            <a:r>
              <a:rPr lang="en-US" i="1" dirty="0"/>
              <a:t> an die Kinder </a:t>
            </a:r>
            <a:r>
              <a:rPr lang="en-US" i="1" dirty="0" err="1"/>
              <a:t>vermitteln</a:t>
            </a:r>
            <a:r>
              <a:rPr lang="en-US" i="1" dirty="0"/>
              <a:t> </a:t>
            </a:r>
            <a:r>
              <a:rPr lang="en-US" i="1" dirty="0" err="1"/>
              <a:t>kann</a:t>
            </a:r>
            <a:r>
              <a:rPr lang="en-US" i="1" dirty="0"/>
              <a:t>.”</a:t>
            </a:r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2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931"/>
    </mc:Choice>
    <mc:Fallback xmlns="">
      <p:transition xmlns:p14="http://schemas.microsoft.com/office/powerpoint/2010/main" advTm="1593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Modul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2056794" y="3541574"/>
            <a:ext cx="5373220" cy="1259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1" dirty="0" err="1" smtClean="0"/>
              <a:t>Zitate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Reflexionen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Fotos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vom</a:t>
            </a:r>
            <a:r>
              <a:rPr lang="en-US" sz="2400" b="1" dirty="0" smtClean="0"/>
              <a:t> 4. </a:t>
            </a:r>
            <a:r>
              <a:rPr lang="en-US" sz="2400" b="1" dirty="0" err="1" smtClean="0"/>
              <a:t>bundesweiten</a:t>
            </a:r>
            <a:r>
              <a:rPr lang="en-US" sz="2400" b="1" dirty="0" smtClean="0"/>
              <a:t> </a:t>
            </a:r>
            <a:r>
              <a:rPr lang="en-US" sz="2400" b="1" dirty="0" err="1"/>
              <a:t>Lehrgang</a:t>
            </a:r>
            <a:endParaRPr lang="en-US" sz="2400" b="1" dirty="0"/>
          </a:p>
        </p:txBody>
      </p:sp>
      <p:pic>
        <p:nvPicPr>
          <p:cNvPr id="4" name="Content Placeholder 3" descr="IMG_6168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" b="3418"/>
          <a:stretch>
            <a:fillRect/>
          </a:stretch>
        </p:blipFill>
        <p:spPr/>
      </p:pic>
      <p:pic>
        <p:nvPicPr>
          <p:cNvPr id="6" name="Soun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68"/>
    </mc:Choice>
    <mc:Fallback xmlns="">
      <p:transition xmlns:p14="http://schemas.microsoft.com/office/powerpoint/2010/main" advTm="1076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Aus</a:t>
            </a:r>
            <a:r>
              <a:rPr lang="en-US" dirty="0" smtClean="0"/>
              <a:t> den Portfolios der </a:t>
            </a:r>
            <a:r>
              <a:rPr lang="en-US" dirty="0" err="1" smtClean="0"/>
              <a:t>Teilnehmer</a:t>
            </a:r>
            <a:r>
              <a:rPr lang="en-US" dirty="0" smtClean="0"/>
              <a:t>*</a:t>
            </a:r>
            <a:r>
              <a:rPr lang="en-US" dirty="0" err="1" smtClean="0"/>
              <a:t>innen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2056794" y="3541574"/>
            <a:ext cx="5373220" cy="1259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1" dirty="0" err="1" smtClean="0"/>
              <a:t>Zitate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Reflexionen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Fotos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vom</a:t>
            </a:r>
            <a:r>
              <a:rPr lang="en-US" sz="2400" b="1" dirty="0" smtClean="0"/>
              <a:t> 4. </a:t>
            </a:r>
            <a:r>
              <a:rPr lang="en-US" sz="2400" b="1" dirty="0" err="1" smtClean="0"/>
              <a:t>bundesweiten</a:t>
            </a:r>
            <a:r>
              <a:rPr lang="en-US" sz="2400" b="1" dirty="0" smtClean="0"/>
              <a:t> </a:t>
            </a:r>
            <a:r>
              <a:rPr lang="en-US" sz="2400" b="1" dirty="0" err="1"/>
              <a:t>Lehrgang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/>
              <a:t>“</a:t>
            </a:r>
            <a:r>
              <a:rPr lang="en-US" i="1" dirty="0" err="1"/>
              <a:t>Ich</a:t>
            </a:r>
            <a:r>
              <a:rPr lang="en-US" i="1" dirty="0"/>
              <a:t> </a:t>
            </a:r>
            <a:r>
              <a:rPr lang="en-US" i="1" dirty="0" err="1"/>
              <a:t>freue</a:t>
            </a:r>
            <a:r>
              <a:rPr lang="en-US" i="1" dirty="0"/>
              <a:t> </a:t>
            </a:r>
            <a:r>
              <a:rPr lang="en-US" i="1" dirty="0" err="1"/>
              <a:t>mich</a:t>
            </a:r>
            <a:r>
              <a:rPr lang="en-US" i="1" dirty="0"/>
              <a:t> </a:t>
            </a:r>
            <a:r>
              <a:rPr lang="en-US" i="1" dirty="0" err="1"/>
              <a:t>immer</a:t>
            </a:r>
            <a:r>
              <a:rPr lang="en-US" i="1" dirty="0"/>
              <a:t> </a:t>
            </a:r>
            <a:r>
              <a:rPr lang="en-US" i="1" dirty="0" err="1"/>
              <a:t>besonders</a:t>
            </a:r>
            <a:r>
              <a:rPr lang="en-US" i="1" dirty="0"/>
              <a:t>, </a:t>
            </a:r>
            <a:r>
              <a:rPr lang="en-US" i="1" dirty="0" err="1"/>
              <a:t>etwas</a:t>
            </a:r>
            <a:r>
              <a:rPr lang="en-US" i="1" dirty="0"/>
              <a:t> </a:t>
            </a:r>
            <a:r>
              <a:rPr lang="en-US" i="1" dirty="0" err="1"/>
              <a:t>Neues</a:t>
            </a:r>
            <a:r>
              <a:rPr lang="en-US" i="1" dirty="0"/>
              <a:t> </a:t>
            </a:r>
            <a:r>
              <a:rPr lang="en-US" i="1" dirty="0" err="1"/>
              <a:t>kennenzulernen</a:t>
            </a:r>
            <a:r>
              <a:rPr lang="en-US" i="1" dirty="0"/>
              <a:t>, um </a:t>
            </a:r>
            <a:r>
              <a:rPr lang="en-US" i="1" dirty="0" err="1"/>
              <a:t>es</a:t>
            </a:r>
            <a:r>
              <a:rPr lang="en-US" i="1" dirty="0"/>
              <a:t> </a:t>
            </a:r>
            <a:r>
              <a:rPr lang="en-US" i="1" dirty="0" err="1"/>
              <a:t>eventuell</a:t>
            </a:r>
            <a:r>
              <a:rPr lang="en-US" i="1" dirty="0"/>
              <a:t> in </a:t>
            </a:r>
            <a:r>
              <a:rPr lang="en-US" i="1" dirty="0" err="1"/>
              <a:t>meinem</a:t>
            </a:r>
            <a:r>
              <a:rPr lang="en-US" i="1" dirty="0"/>
              <a:t> </a:t>
            </a:r>
            <a:r>
              <a:rPr lang="en-US" i="1" dirty="0" err="1"/>
              <a:t>Unterricht</a:t>
            </a:r>
            <a:r>
              <a:rPr lang="en-US" i="1" dirty="0"/>
              <a:t> </a:t>
            </a:r>
            <a:r>
              <a:rPr lang="en-US" i="1" dirty="0" err="1" smtClean="0"/>
              <a:t>einzusetzen</a:t>
            </a:r>
            <a:r>
              <a:rPr lang="en-US" i="1" dirty="0" smtClean="0"/>
              <a:t>.”</a:t>
            </a:r>
            <a:endParaRPr lang="en-US" i="1" dirty="0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2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886"/>
    </mc:Choice>
    <mc:Fallback xmlns="">
      <p:transition xmlns:p14="http://schemas.microsoft.com/office/powerpoint/2010/main" advTm="1188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Modul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2056794" y="3541574"/>
            <a:ext cx="5373220" cy="1259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1" dirty="0" err="1" smtClean="0"/>
              <a:t>Zitate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Reflexionen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Fotos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vom</a:t>
            </a:r>
            <a:r>
              <a:rPr lang="en-US" sz="2400" b="1" dirty="0" smtClean="0"/>
              <a:t> 4. </a:t>
            </a:r>
            <a:r>
              <a:rPr lang="en-US" sz="2400" b="1" dirty="0" err="1" smtClean="0"/>
              <a:t>bundesweiten</a:t>
            </a:r>
            <a:r>
              <a:rPr lang="en-US" sz="2400" b="1" dirty="0" smtClean="0"/>
              <a:t> </a:t>
            </a:r>
            <a:r>
              <a:rPr lang="en-US" sz="2400" b="1" dirty="0" err="1"/>
              <a:t>Lehrgang</a:t>
            </a:r>
            <a:endParaRPr lang="en-US" sz="2400" b="1" dirty="0"/>
          </a:p>
        </p:txBody>
      </p:sp>
      <p:pic>
        <p:nvPicPr>
          <p:cNvPr id="7" name="Content Placeholder 6" descr="IMG_6166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" b="3418"/>
          <a:stretch>
            <a:fillRect/>
          </a:stretch>
        </p:blipFill>
        <p:spPr/>
      </p:pic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4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513"/>
    </mc:Choice>
    <mc:Fallback xmlns="">
      <p:transition xmlns:p14="http://schemas.microsoft.com/office/powerpoint/2010/main" advTm="1151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HW_Vorlage_Praesentation_Kurzlogo_schlicht">
  <a:themeElements>
    <a:clrScheme name="PHWien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CC0000"/>
      </a:accent1>
      <a:accent2>
        <a:srgbClr val="FFC1C1"/>
      </a:accent2>
      <a:accent3>
        <a:srgbClr val="FE8484"/>
      </a:accent3>
      <a:accent4>
        <a:srgbClr val="FF4747"/>
      </a:accent4>
      <a:accent5>
        <a:srgbClr val="990000"/>
      </a:accent5>
      <a:accent6>
        <a:srgbClr val="660000"/>
      </a:accent6>
      <a:hlink>
        <a:srgbClr val="000000"/>
      </a:hlink>
      <a:folHlink>
        <a:srgbClr val="000000"/>
      </a:folHlink>
    </a:clrScheme>
    <a:fontScheme name="PH W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HW_Vorlage_Praesentationen_6_V3" id="{CE2ADD6D-9F1D-4DCA-BE26-12957109A5B4}" vid="{5F394179-30FF-4F60-BDCF-AF2756635BB6}"/>
    </a:ext>
  </a:extLst>
</a:theme>
</file>

<file path=ppt/theme/theme2.xml><?xml version="1.0" encoding="utf-8"?>
<a:theme xmlns:a="http://schemas.openxmlformats.org/drawingml/2006/main" name="Larissa">
  <a:themeElements>
    <a:clrScheme name="PHWien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CC0000"/>
      </a:accent1>
      <a:accent2>
        <a:srgbClr val="FFC1C1"/>
      </a:accent2>
      <a:accent3>
        <a:srgbClr val="FE8484"/>
      </a:accent3>
      <a:accent4>
        <a:srgbClr val="FF4747"/>
      </a:accent4>
      <a:accent5>
        <a:srgbClr val="990000"/>
      </a:accent5>
      <a:accent6>
        <a:srgbClr val="660000"/>
      </a:accent6>
      <a:hlink>
        <a:srgbClr val="000000"/>
      </a:hlink>
      <a:folHlink>
        <a:srgbClr val="000000"/>
      </a:folHlink>
    </a:clrScheme>
    <a:fontScheme name="PH W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HWien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CC0000"/>
      </a:accent1>
      <a:accent2>
        <a:srgbClr val="FFC1C1"/>
      </a:accent2>
      <a:accent3>
        <a:srgbClr val="FE8484"/>
      </a:accent3>
      <a:accent4>
        <a:srgbClr val="FF4747"/>
      </a:accent4>
      <a:accent5>
        <a:srgbClr val="990000"/>
      </a:accent5>
      <a:accent6>
        <a:srgbClr val="660000"/>
      </a:accent6>
      <a:hlink>
        <a:srgbClr val="000000"/>
      </a:hlink>
      <a:folHlink>
        <a:srgbClr val="000000"/>
      </a:folHlink>
    </a:clrScheme>
    <a:fontScheme name="PH W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BF7E411B2B0E540B1C53441791B16E7" ma:contentTypeVersion="1" ma:contentTypeDescription="Ein neues Dokument erstellen." ma:contentTypeScope="" ma:versionID="c9142c1dc7e3fae163b22bc0205391d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7bf93c4446d934d4f9bf05829a4b6e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4D3B1F-1568-42DC-9184-CF6B31BE85D2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EF2AF06-03A1-4CD2-9082-4CB13690A0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5682319-DCA1-4495-AABB-F1CE0FA7A7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PHW_Vorlage_Praesentation_Kurzlogo_schlicht.potx</Template>
  <TotalTime>45</TotalTime>
  <Words>569</Words>
  <Application>Microsoft Macintosh PowerPoint</Application>
  <PresentationFormat>On-screen Show (4:3)</PresentationFormat>
  <Paragraphs>56</Paragraphs>
  <Slides>23</Slides>
  <Notes>0</Notes>
  <HiddenSlides>0</HiddenSlides>
  <MMClips>23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PHW_Vorlage_Praesentation_Kurzlogo_schlicht</vt:lpstr>
      <vt:lpstr>Abschlussfeier mit  Verleihung des Zertifikats Muttersprachlicher Unterricht: Erstsprachen unterrichten im Kontext von Migration Studienkennzahl: 720 696 Lehrgang – 30 ECTS</vt:lpstr>
      <vt:lpstr>  Lehrgangsleitung HS-Prof. OStR Mag. Dr. Elisabeth Furch Prof. Mag. Dr. Rainer Hawlik, BEd  Kompetenzstelle Mehrsprachigkeit, Migration und Menschenrechtsbildung (Ko.M.M.M.) </vt:lpstr>
      <vt:lpstr>Eröffnung des Lehrgangs,  Juli 2017</vt:lpstr>
      <vt:lpstr>Aus den Portfolios der Teilnehmer*innen</vt:lpstr>
      <vt:lpstr>Modul 1</vt:lpstr>
      <vt:lpstr>Aus den Portfolios der Teilnehmer*innen</vt:lpstr>
      <vt:lpstr>Modul 1</vt:lpstr>
      <vt:lpstr>Aus den Portfolios der Teilnehmer*innen</vt:lpstr>
      <vt:lpstr>Modul 2</vt:lpstr>
      <vt:lpstr>Aus den Portfolios der Teilnehmer*innen</vt:lpstr>
      <vt:lpstr>Modul 5</vt:lpstr>
      <vt:lpstr>Aus den Portfolios der Teilnehmer*innen</vt:lpstr>
      <vt:lpstr>PowerPoint Presentation</vt:lpstr>
      <vt:lpstr>Aus den Portfolios der Teilnehmer*innen</vt:lpstr>
      <vt:lpstr>Modul 5</vt:lpstr>
      <vt:lpstr>Stadtbibliothek Wien</vt:lpstr>
      <vt:lpstr>Sprachenporträts in der Stadtbibliothek</vt:lpstr>
      <vt:lpstr>PowerPoint Presentation</vt:lpstr>
      <vt:lpstr>Aus den Portfolios der Teilnehmer*innen</vt:lpstr>
      <vt:lpstr>PowerPoint Presentation</vt:lpstr>
      <vt:lpstr>Aus den Portfolios der Teilnehmer*innen</vt:lpstr>
      <vt:lpstr>Modul 6 im Sprachförderzentrum Wien</vt:lpstr>
      <vt:lpstr>Abschlussfeier mit  Verleihung des Zertifikats Muttersprachlicher Unterricht: Erstsprachen unterrichten im Kontext von Migration Studienkennzahl: 720 696 Lehrgang – 30 ECTS</vt:lpstr>
    </vt:vector>
  </TitlesOfParts>
  <Company>PH Wien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 Wien</dc:creator>
  <cp:lastModifiedBy>Rainer Hawlik</cp:lastModifiedBy>
  <cp:revision>17</cp:revision>
  <cp:lastPrinted>2014-07-24T09:33:51Z</cp:lastPrinted>
  <dcterms:created xsi:type="dcterms:W3CDTF">2014-07-24T11:25:22Z</dcterms:created>
  <dcterms:modified xsi:type="dcterms:W3CDTF">2019-01-19T11:29:50Z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0x0101004BF7E411B2B0E540B1C53441791B16E7</vt:lpwstr>
  </property>
</Properties>
</file>